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00" r:id="rId2"/>
    <p:sldId id="304" r:id="rId3"/>
    <p:sldId id="343" r:id="rId4"/>
    <p:sldId id="342" r:id="rId5"/>
    <p:sldId id="345" r:id="rId6"/>
    <p:sldId id="347" r:id="rId7"/>
    <p:sldId id="348" r:id="rId8"/>
    <p:sldId id="307" r:id="rId9"/>
    <p:sldId id="336" r:id="rId10"/>
    <p:sldId id="335" r:id="rId11"/>
    <p:sldId id="292" r:id="rId12"/>
    <p:sldId id="357" r:id="rId13"/>
    <p:sldId id="359" r:id="rId14"/>
    <p:sldId id="349" r:id="rId15"/>
    <p:sldId id="350" r:id="rId16"/>
    <p:sldId id="351" r:id="rId17"/>
    <p:sldId id="352" r:id="rId18"/>
    <p:sldId id="360" r:id="rId19"/>
    <p:sldId id="354" r:id="rId20"/>
    <p:sldId id="358" r:id="rId21"/>
  </p:sldIdLst>
  <p:sldSz cx="12192000" cy="6858000"/>
  <p:notesSz cx="6735763" cy="9866313"/>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4A4"/>
    <a:srgbClr val="0033CC"/>
    <a:srgbClr val="003399"/>
    <a:srgbClr val="FFFF99"/>
    <a:srgbClr val="3399FF"/>
    <a:srgbClr val="FF99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718" autoAdjust="0"/>
    <p:restoredTop sz="72398" autoAdjust="0"/>
  </p:normalViewPr>
  <p:slideViewPr>
    <p:cSldViewPr snapToGrid="0">
      <p:cViewPr varScale="1">
        <p:scale>
          <a:sx n="83" d="100"/>
          <a:sy n="83" d="100"/>
        </p:scale>
        <p:origin x="2208" y="78"/>
      </p:cViewPr>
      <p:guideLst>
        <p:guide orient="horz" pos="2160"/>
        <p:guide pos="3840"/>
      </p:guideLst>
    </p:cSldViewPr>
  </p:slideViewPr>
  <p:notesTextViewPr>
    <p:cViewPr>
      <p:scale>
        <a:sx n="1" d="1"/>
        <a:sy n="1" d="1"/>
      </p:scale>
      <p:origin x="0" y="-354"/>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D:\Stari_komp\D_Disk\2018\ZOO\ZOO%2003072018\Podaci%20o%20ulaganjima%20u%20otoke%20-%20izvje&#353;&#263;e%202004.%20-%20200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Stari_komp\D_Disk\2018\ZOO\ZOO%2003072018\Podaci%20o%20ulaganjima%20u%20otoke%20-%20izvje&#353;&#263;e%202004.%20-%20200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mioc\AppData\Local\Microsoft\Windows\INetCache\Content.Outlook\GD1COCIV\Podaci%20o%20ulaganjima%20u%20otoke%20-%20izvje&#353;&#263;e%202004.%20-%2020017..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mmioc\Desktop\00_ZAKON%20O%20OTOCIMA_2017\2018\JAVNO%20SAVJETOVANJE\Copy%20of%20Ulaganja%20UO%20po%20god%20iz%20D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3"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Sheet1!$F$1</c:f>
              <c:strCache>
                <c:ptCount val="1"/>
                <c:pt idx="0">
                  <c:v>Ukupno ulaganja državnog i javnog sektora u razvoj otoka (kn)</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Sheet1!$A$2:$A$14</c:f>
              <c:strCache>
                <c:ptCount val="13"/>
                <c:pt idx="0">
                  <c:v>2004.-2005.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Sheet1!$F$2:$F$14</c:f>
              <c:numCache>
                <c:formatCode>"kn"#,##0.00_);[Red]\("kn"#,##0.00\)</c:formatCode>
                <c:ptCount val="13"/>
                <c:pt idx="0">
                  <c:v>2907293238.6799998</c:v>
                </c:pt>
                <c:pt idx="1">
                  <c:v>1267333707.1800001</c:v>
                </c:pt>
                <c:pt idx="2">
                  <c:v>1890357751.8900001</c:v>
                </c:pt>
                <c:pt idx="3">
                  <c:v>1680683121.0999999</c:v>
                </c:pt>
                <c:pt idx="4">
                  <c:v>1479264240.01</c:v>
                </c:pt>
                <c:pt idx="5">
                  <c:v>1318251631.05</c:v>
                </c:pt>
                <c:pt idx="6">
                  <c:v>1423578903.4200001</c:v>
                </c:pt>
                <c:pt idx="7">
                  <c:v>1777355928.8199999</c:v>
                </c:pt>
                <c:pt idx="8">
                  <c:v>1409468292.8499999</c:v>
                </c:pt>
                <c:pt idx="9">
                  <c:v>1791924447.02</c:v>
                </c:pt>
                <c:pt idx="10">
                  <c:v>1484390729.6199999</c:v>
                </c:pt>
                <c:pt idx="11">
                  <c:v>1717810973.1500001</c:v>
                </c:pt>
                <c:pt idx="12">
                  <c:v>1631501041.25</c:v>
                </c:pt>
              </c:numCache>
            </c:numRef>
          </c:val>
          <c:smooth val="0"/>
          <c:extLst>
            <c:ext xmlns:c16="http://schemas.microsoft.com/office/drawing/2014/chart" uri="{C3380CC4-5D6E-409C-BE32-E72D297353CC}">
              <c16:uniqueId val="{00000000-E0B4-42AF-B35D-C2FC10744C46}"/>
            </c:ext>
          </c:extLst>
        </c:ser>
        <c:dLbls>
          <c:showLegendKey val="0"/>
          <c:showVal val="0"/>
          <c:showCatName val="0"/>
          <c:showSerName val="0"/>
          <c:showPercent val="0"/>
          <c:showBubbleSize val="0"/>
        </c:dLbls>
        <c:marker val="1"/>
        <c:smooth val="0"/>
        <c:axId val="-745628848"/>
        <c:axId val="-745625584"/>
      </c:lineChart>
      <c:catAx>
        <c:axId val="-74562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sr-Latn-RS"/>
          </a:p>
        </c:txPr>
        <c:crossAx val="-745625584"/>
        <c:crosses val="autoZero"/>
        <c:auto val="1"/>
        <c:lblAlgn val="ctr"/>
        <c:lblOffset val="100"/>
        <c:noMultiLvlLbl val="0"/>
      </c:catAx>
      <c:valAx>
        <c:axId val="-745625584"/>
        <c:scaling>
          <c:orientation val="minMax"/>
        </c:scaling>
        <c:delete val="0"/>
        <c:axPos val="l"/>
        <c:majorGridlines>
          <c:spPr>
            <a:ln w="9525" cap="flat" cmpd="sng" algn="ctr">
              <a:solidFill>
                <a:schemeClr val="tx1">
                  <a:lumMod val="15000"/>
                  <a:lumOff val="85000"/>
                </a:schemeClr>
              </a:solidFill>
              <a:round/>
            </a:ln>
            <a:effectLst/>
          </c:spPr>
        </c:majorGridlines>
        <c:numFmt formatCode="&quot;kn&quot;#,##0.00_);[Red]\(&quot;kn&quot;#,##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sr-Latn-RS"/>
          </a:p>
        </c:txPr>
        <c:crossAx val="-745628848"/>
        <c:crosses val="autoZero"/>
        <c:crossBetween val="between"/>
      </c:valAx>
      <c:spPr>
        <a:noFill/>
        <a:ln>
          <a:noFill/>
        </a:ln>
        <a:effectLst/>
      </c:spPr>
    </c:plotArea>
    <c:plotVisOnly val="1"/>
    <c:dispBlanksAs val="gap"/>
    <c:showDLblsOverMax val="0"/>
  </c:chart>
  <c:spPr>
    <a:noFill/>
    <a:ln>
      <a:solidFill>
        <a:schemeClr val="bg1">
          <a:lumMod val="65000"/>
        </a:schemeClr>
      </a:solidFill>
    </a:ln>
    <a:effectLst/>
  </c:spPr>
  <c:txPr>
    <a:bodyPr/>
    <a:lstStyle/>
    <a:p>
      <a:pPr>
        <a:defRPr/>
      </a:pPr>
      <a:endParaRPr lang="sr-Latn-R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Proračunska/vlastita sredstava i sredstva iz fondova EU (kn)</c:v>
                </c:pt>
              </c:strCache>
            </c:strRef>
          </c:tx>
          <c:spPr>
            <a:solidFill>
              <a:schemeClr val="accent1"/>
            </a:solidFill>
            <a:ln>
              <a:noFill/>
            </a:ln>
            <a:effectLst/>
          </c:spPr>
          <c:invertIfNegative val="0"/>
          <c:cat>
            <c:strRef>
              <c:f>Sheet1!$A$2:$A$14</c:f>
              <c:strCache>
                <c:ptCount val="13"/>
                <c:pt idx="0">
                  <c:v>2004.-2005.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Sheet1!$B$2:$B$14</c:f>
              <c:numCache>
                <c:formatCode>#,##0.00</c:formatCode>
                <c:ptCount val="13"/>
                <c:pt idx="0">
                  <c:v>2777813363.8199997</c:v>
                </c:pt>
                <c:pt idx="1">
                  <c:v>958714067.77999997</c:v>
                </c:pt>
                <c:pt idx="2">
                  <c:v>1167545026.01</c:v>
                </c:pt>
                <c:pt idx="3">
                  <c:v>1336306855.0999999</c:v>
                </c:pt>
                <c:pt idx="4">
                  <c:v>1150932399.1600001</c:v>
                </c:pt>
                <c:pt idx="5">
                  <c:v>943976714.14999998</c:v>
                </c:pt>
                <c:pt idx="6">
                  <c:v>1054538285.96</c:v>
                </c:pt>
                <c:pt idx="7">
                  <c:v>1124977652.3099999</c:v>
                </c:pt>
                <c:pt idx="8">
                  <c:v>1048520114.1799999</c:v>
                </c:pt>
                <c:pt idx="9">
                  <c:v>1400352582.22</c:v>
                </c:pt>
                <c:pt idx="10">
                  <c:v>1253900576.4300001</c:v>
                </c:pt>
                <c:pt idx="11">
                  <c:v>1285465297.1900001</c:v>
                </c:pt>
                <c:pt idx="12">
                  <c:v>1367639016.4000001</c:v>
                </c:pt>
              </c:numCache>
            </c:numRef>
          </c:val>
          <c:extLst>
            <c:ext xmlns:c16="http://schemas.microsoft.com/office/drawing/2014/chart" uri="{C3380CC4-5D6E-409C-BE32-E72D297353CC}">
              <c16:uniqueId val="{00000000-24B2-472A-8604-27EA858C5350}"/>
            </c:ext>
          </c:extLst>
        </c:ser>
        <c:ser>
          <c:idx val="1"/>
          <c:order val="1"/>
          <c:tx>
            <c:strRef>
              <c:f>Sheet1!$D$1</c:f>
              <c:strCache>
                <c:ptCount val="1"/>
                <c:pt idx="0">
                  <c:v>Ulaganja putem kreditiranja (kn)</c:v>
                </c:pt>
              </c:strCache>
            </c:strRef>
          </c:tx>
          <c:spPr>
            <a:solidFill>
              <a:schemeClr val="accent2"/>
            </a:solidFill>
            <a:ln>
              <a:noFill/>
            </a:ln>
            <a:effectLst/>
          </c:spPr>
          <c:invertIfNegative val="0"/>
          <c:cat>
            <c:strRef>
              <c:f>Sheet1!$A$2:$A$14</c:f>
              <c:strCache>
                <c:ptCount val="13"/>
                <c:pt idx="0">
                  <c:v>2004.-2005.</c:v>
                </c:pt>
                <c:pt idx="1">
                  <c:v>2006.</c:v>
                </c:pt>
                <c:pt idx="2">
                  <c:v>2007.</c:v>
                </c:pt>
                <c:pt idx="3">
                  <c:v>2008.</c:v>
                </c:pt>
                <c:pt idx="4">
                  <c:v>2009.</c:v>
                </c:pt>
                <c:pt idx="5">
                  <c:v>2010.</c:v>
                </c:pt>
                <c:pt idx="6">
                  <c:v>2011.</c:v>
                </c:pt>
                <c:pt idx="7">
                  <c:v>2012.</c:v>
                </c:pt>
                <c:pt idx="8">
                  <c:v>2013.</c:v>
                </c:pt>
                <c:pt idx="9">
                  <c:v>2014.</c:v>
                </c:pt>
                <c:pt idx="10">
                  <c:v>2015.</c:v>
                </c:pt>
                <c:pt idx="11">
                  <c:v>2016.</c:v>
                </c:pt>
                <c:pt idx="12">
                  <c:v>2017.</c:v>
                </c:pt>
              </c:strCache>
            </c:strRef>
          </c:cat>
          <c:val>
            <c:numRef>
              <c:f>Sheet1!$D$2:$D$14</c:f>
              <c:numCache>
                <c:formatCode>#,##0.00</c:formatCode>
                <c:ptCount val="13"/>
                <c:pt idx="0">
                  <c:v>129479874.86</c:v>
                </c:pt>
                <c:pt idx="1">
                  <c:v>308619639.39999998</c:v>
                </c:pt>
                <c:pt idx="2">
                  <c:v>722812725.88</c:v>
                </c:pt>
                <c:pt idx="3">
                  <c:v>344376266</c:v>
                </c:pt>
                <c:pt idx="4">
                  <c:v>328331840.85000002</c:v>
                </c:pt>
                <c:pt idx="5">
                  <c:v>374274916.89999998</c:v>
                </c:pt>
                <c:pt idx="6">
                  <c:v>369040617.45999998</c:v>
                </c:pt>
                <c:pt idx="7">
                  <c:v>652378276.50999999</c:v>
                </c:pt>
                <c:pt idx="8">
                  <c:v>360948178.67000002</c:v>
                </c:pt>
                <c:pt idx="9">
                  <c:v>391571864.80000001</c:v>
                </c:pt>
                <c:pt idx="10">
                  <c:v>230490153.19</c:v>
                </c:pt>
                <c:pt idx="11">
                  <c:v>432345675.95999998</c:v>
                </c:pt>
                <c:pt idx="12">
                  <c:v>263862024.84999999</c:v>
                </c:pt>
              </c:numCache>
            </c:numRef>
          </c:val>
          <c:extLst>
            <c:ext xmlns:c16="http://schemas.microsoft.com/office/drawing/2014/chart" uri="{C3380CC4-5D6E-409C-BE32-E72D297353CC}">
              <c16:uniqueId val="{00000001-24B2-472A-8604-27EA858C5350}"/>
            </c:ext>
          </c:extLst>
        </c:ser>
        <c:dLbls>
          <c:showLegendKey val="0"/>
          <c:showVal val="0"/>
          <c:showCatName val="0"/>
          <c:showSerName val="0"/>
          <c:showPercent val="0"/>
          <c:showBubbleSize val="0"/>
        </c:dLbls>
        <c:gapWidth val="219"/>
        <c:overlap val="-27"/>
        <c:axId val="-745625040"/>
        <c:axId val="-745624496"/>
      </c:barChart>
      <c:catAx>
        <c:axId val="-745625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060"/>
                </a:solidFill>
                <a:latin typeface="+mn-lt"/>
                <a:ea typeface="+mn-ea"/>
                <a:cs typeface="+mn-cs"/>
              </a:defRPr>
            </a:pPr>
            <a:endParaRPr lang="sr-Latn-RS"/>
          </a:p>
        </c:txPr>
        <c:crossAx val="-745624496"/>
        <c:crosses val="autoZero"/>
        <c:auto val="1"/>
        <c:lblAlgn val="ctr"/>
        <c:lblOffset val="100"/>
        <c:noMultiLvlLbl val="0"/>
      </c:catAx>
      <c:valAx>
        <c:axId val="-745624496"/>
        <c:scaling>
          <c:orientation val="minMax"/>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r-HR"/>
                  <a:t>kn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r-Latn-R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002060"/>
                </a:solidFill>
                <a:latin typeface="+mn-lt"/>
                <a:ea typeface="+mn-ea"/>
                <a:cs typeface="+mn-cs"/>
              </a:defRPr>
            </a:pPr>
            <a:endParaRPr lang="sr-Latn-RS"/>
          </a:p>
        </c:txPr>
        <c:crossAx val="-745625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sr-Latn-RS"/>
        </a:p>
      </c:txPr>
    </c:legend>
    <c:plotVisOnly val="1"/>
    <c:dispBlanksAs val="gap"/>
    <c:showDLblsOverMax val="0"/>
  </c:chart>
  <c:spPr>
    <a:noFill/>
    <a:ln>
      <a:solidFill>
        <a:schemeClr val="bg1">
          <a:lumMod val="65000"/>
        </a:schemeClr>
      </a:solidFill>
    </a:ln>
    <a:effectLst/>
  </c:spPr>
  <c:txPr>
    <a:bodyPr/>
    <a:lstStyle/>
    <a:p>
      <a:pPr>
        <a:defRPr/>
      </a:pPr>
      <a:endParaRPr lang="sr-Latn-R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'Ukupno po područjima ulaganja'!$O$3</c:f>
              <c:strCache>
                <c:ptCount val="1"/>
                <c:pt idx="0">
                  <c:v>SVEUKUPNO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rgbClr val="002060"/>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'Ukupno po područjima ulaganja'!$A$4:$A$17</c:f>
              <c:strCache>
                <c:ptCount val="14"/>
                <c:pt idx="0">
                  <c:v>Gospodarstvo</c:v>
                </c:pt>
                <c:pt idx="1">
                  <c:v>Prometna povezanost</c:v>
                </c:pt>
                <c:pt idx="2">
                  <c:v>Prometna infrastruktura</c:v>
                </c:pt>
                <c:pt idx="3">
                  <c:v>Subvencije/Potpore</c:v>
                </c:pt>
                <c:pt idx="4">
                  <c:v>Komunalna infrastruktura</c:v>
                </c:pt>
                <c:pt idx="5">
                  <c:v>Sredstva iz poreza na dohodak</c:v>
                </c:pt>
                <c:pt idx="6">
                  <c:v>Zaštita okoliša</c:v>
                </c:pt>
                <c:pt idx="7">
                  <c:v>Energetika i elektronika</c:v>
                </c:pt>
                <c:pt idx="8">
                  <c:v>Ostalo</c:v>
                </c:pt>
                <c:pt idx="9">
                  <c:v>Turizam</c:v>
                </c:pt>
                <c:pt idx="10">
                  <c:v>Obrazovanje</c:v>
                </c:pt>
                <c:pt idx="11">
                  <c:v>Zdravstvo</c:v>
                </c:pt>
                <c:pt idx="12">
                  <c:v>Kultura</c:v>
                </c:pt>
                <c:pt idx="13">
                  <c:v>Socijalna skrb</c:v>
                </c:pt>
              </c:strCache>
            </c:strRef>
          </c:cat>
          <c:val>
            <c:numRef>
              <c:f>'Ukupno po područjima ulaganja'!$O$4:$O$17</c:f>
              <c:numCache>
                <c:formatCode>#,##0.00\ "kn"</c:formatCode>
                <c:ptCount val="14"/>
                <c:pt idx="0">
                  <c:v>4943188086.8598518</c:v>
                </c:pt>
                <c:pt idx="1">
                  <c:v>4715236897.6573992</c:v>
                </c:pt>
                <c:pt idx="2">
                  <c:v>3648715760.1239309</c:v>
                </c:pt>
                <c:pt idx="3">
                  <c:v>2483077282.1622248</c:v>
                </c:pt>
                <c:pt idx="4">
                  <c:v>2052025094.5186479</c:v>
                </c:pt>
                <c:pt idx="5">
                  <c:v>824456283.5250001</c:v>
                </c:pt>
                <c:pt idx="6">
                  <c:v>657345364.03036475</c:v>
                </c:pt>
                <c:pt idx="7">
                  <c:v>573732912.40999997</c:v>
                </c:pt>
                <c:pt idx="8">
                  <c:v>461509167.61000001</c:v>
                </c:pt>
                <c:pt idx="9">
                  <c:v>407019650.64878803</c:v>
                </c:pt>
                <c:pt idx="10">
                  <c:v>378686468.06470966</c:v>
                </c:pt>
                <c:pt idx="11">
                  <c:v>330969305.39999998</c:v>
                </c:pt>
                <c:pt idx="12">
                  <c:v>283286170.76199996</c:v>
                </c:pt>
                <c:pt idx="13">
                  <c:v>86467909.319999993</c:v>
                </c:pt>
              </c:numCache>
            </c:numRef>
          </c:val>
          <c:extLst>
            <c:ext xmlns:c16="http://schemas.microsoft.com/office/drawing/2014/chart" uri="{C3380CC4-5D6E-409C-BE32-E72D297353CC}">
              <c16:uniqueId val="{00000000-3125-4D4E-AEB4-70C5F21A7555}"/>
            </c:ext>
          </c:extLst>
        </c:ser>
        <c:dLbls>
          <c:showLegendKey val="0"/>
          <c:showVal val="0"/>
          <c:showCatName val="0"/>
          <c:showSerName val="0"/>
          <c:showPercent val="0"/>
          <c:showBubbleSize val="0"/>
        </c:dLbls>
        <c:gapWidth val="115"/>
        <c:overlap val="-20"/>
        <c:axId val="-693298800"/>
        <c:axId val="-616980480"/>
      </c:barChart>
      <c:catAx>
        <c:axId val="-69329880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002060"/>
                </a:solidFill>
                <a:latin typeface="+mn-lt"/>
                <a:ea typeface="+mn-ea"/>
                <a:cs typeface="+mn-cs"/>
              </a:defRPr>
            </a:pPr>
            <a:endParaRPr lang="sr-Latn-RS"/>
          </a:p>
        </c:txPr>
        <c:crossAx val="-616980480"/>
        <c:crosses val="autoZero"/>
        <c:auto val="1"/>
        <c:lblAlgn val="ctr"/>
        <c:lblOffset val="100"/>
        <c:noMultiLvlLbl val="0"/>
      </c:catAx>
      <c:valAx>
        <c:axId val="-616980480"/>
        <c:scaling>
          <c:orientation val="minMax"/>
        </c:scaling>
        <c:delete val="1"/>
        <c:axPos val="b"/>
        <c:majorGridlines>
          <c:spPr>
            <a:ln w="9525" cap="flat" cmpd="sng" algn="ctr">
              <a:solidFill>
                <a:schemeClr val="tx1">
                  <a:lumMod val="15000"/>
                  <a:lumOff val="85000"/>
                </a:schemeClr>
              </a:solidFill>
              <a:round/>
            </a:ln>
            <a:effectLst/>
          </c:spPr>
        </c:majorGridlines>
        <c:numFmt formatCode="#,##0.00\ &quot;kn&quot;" sourceLinked="1"/>
        <c:majorTickMark val="none"/>
        <c:minorTickMark val="none"/>
        <c:tickLblPos val="nextTo"/>
        <c:crossAx val="-693298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Sheet1!$B$2</c:f>
              <c:strCache>
                <c:ptCount val="1"/>
                <c:pt idx="0">
                  <c:v>Ulaganje (kn)</c:v>
                </c:pt>
              </c:strCache>
            </c:strRef>
          </c:tx>
          <c:spPr>
            <a:solidFill>
              <a:srgbClr val="002060"/>
            </a:solidFill>
            <a:ln>
              <a:solidFill>
                <a:srgbClr val="002060"/>
              </a:solidFill>
            </a:ln>
            <a:effectLst/>
          </c:spPr>
          <c:invertIfNegative val="0"/>
          <c:dLbls>
            <c:dLbl>
              <c:idx val="1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B0F-4542-AECF-6A308D58D583}"/>
                </c:ext>
              </c:extLst>
            </c:dLbl>
            <c:dLbl>
              <c:idx val="22"/>
              <c:layout>
                <c:manualLayout>
                  <c:x val="0"/>
                  <c:y val="-3.9360378355510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0F-4542-AECF-6A308D58D583}"/>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rgbClr val="002060"/>
                    </a:solidFill>
                    <a:latin typeface="+mn-lt"/>
                    <a:ea typeface="+mn-ea"/>
                    <a:cs typeface="+mn-cs"/>
                  </a:defRPr>
                </a:pPr>
                <a:endParaRPr lang="sr-Latn-R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Sheet1!$A$3:$A$25</c:f>
              <c:strCache>
                <c:ptCount val="23"/>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strCache>
            </c:strRef>
          </c:cat>
          <c:val>
            <c:numRef>
              <c:f>Sheet1!$B$3:$B$25</c:f>
              <c:numCache>
                <c:formatCode>#,##0.00\ "kn"</c:formatCode>
                <c:ptCount val="23"/>
                <c:pt idx="0">
                  <c:v>1046566.53</c:v>
                </c:pt>
                <c:pt idx="1">
                  <c:v>19456613.620000001</c:v>
                </c:pt>
                <c:pt idx="2">
                  <c:v>15438890.109999999</c:v>
                </c:pt>
                <c:pt idx="3">
                  <c:v>34505246.740000002</c:v>
                </c:pt>
                <c:pt idx="4">
                  <c:v>24501114.649999999</c:v>
                </c:pt>
                <c:pt idx="5">
                  <c:v>79924050.689999998</c:v>
                </c:pt>
                <c:pt idx="6">
                  <c:v>112113555.89</c:v>
                </c:pt>
                <c:pt idx="7">
                  <c:v>116021183.79000001</c:v>
                </c:pt>
                <c:pt idx="8">
                  <c:v>123924506.09</c:v>
                </c:pt>
                <c:pt idx="9">
                  <c:v>201281334.49000001</c:v>
                </c:pt>
                <c:pt idx="10">
                  <c:v>200201463.88999999</c:v>
                </c:pt>
                <c:pt idx="11">
                  <c:v>180744931.05000001</c:v>
                </c:pt>
                <c:pt idx="12">
                  <c:v>243978114.13</c:v>
                </c:pt>
                <c:pt idx="13">
                  <c:v>347251399.12600005</c:v>
                </c:pt>
                <c:pt idx="14">
                  <c:v>164423326.28999999</c:v>
                </c:pt>
                <c:pt idx="15">
                  <c:v>247328204.15999997</c:v>
                </c:pt>
                <c:pt idx="16">
                  <c:v>221762233.88</c:v>
                </c:pt>
                <c:pt idx="17">
                  <c:v>163912815.21000001</c:v>
                </c:pt>
                <c:pt idx="18">
                  <c:v>150475941.5</c:v>
                </c:pt>
                <c:pt idx="19">
                  <c:v>130713658.43999998</c:v>
                </c:pt>
                <c:pt idx="20">
                  <c:v>146611693.68172005</c:v>
                </c:pt>
                <c:pt idx="21">
                  <c:v>135366387.28</c:v>
                </c:pt>
                <c:pt idx="22">
                  <c:v>135342450</c:v>
                </c:pt>
              </c:numCache>
            </c:numRef>
          </c:val>
          <c:extLst>
            <c:ext xmlns:c16="http://schemas.microsoft.com/office/drawing/2014/chart" uri="{C3380CC4-5D6E-409C-BE32-E72D297353CC}">
              <c16:uniqueId val="{00000002-BB0F-4542-AECF-6A308D58D583}"/>
            </c:ext>
          </c:extLst>
        </c:ser>
        <c:dLbls>
          <c:showLegendKey val="0"/>
          <c:showVal val="0"/>
          <c:showCatName val="0"/>
          <c:showSerName val="0"/>
          <c:showPercent val="0"/>
          <c:showBubbleSize val="0"/>
        </c:dLbls>
        <c:gapWidth val="219"/>
        <c:overlap val="-27"/>
        <c:axId val="-616979936"/>
        <c:axId val="-616979392"/>
      </c:barChart>
      <c:catAx>
        <c:axId val="-616979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rgbClr val="002060"/>
                </a:solidFill>
                <a:latin typeface="+mn-lt"/>
                <a:ea typeface="+mn-ea"/>
                <a:cs typeface="+mn-cs"/>
              </a:defRPr>
            </a:pPr>
            <a:endParaRPr lang="sr-Latn-RS"/>
          </a:p>
        </c:txPr>
        <c:crossAx val="-616979392"/>
        <c:crosses val="autoZero"/>
        <c:auto val="1"/>
        <c:lblAlgn val="ctr"/>
        <c:lblOffset val="100"/>
        <c:noMultiLvlLbl val="0"/>
      </c:catAx>
      <c:valAx>
        <c:axId val="-616979392"/>
        <c:scaling>
          <c:orientation val="minMax"/>
        </c:scaling>
        <c:delete val="0"/>
        <c:axPos val="l"/>
        <c:majorGridlines>
          <c:spPr>
            <a:ln w="9525" cap="flat" cmpd="sng" algn="ctr">
              <a:solidFill>
                <a:schemeClr val="tx1">
                  <a:lumMod val="15000"/>
                  <a:lumOff val="85000"/>
                </a:schemeClr>
              </a:solidFill>
              <a:round/>
            </a:ln>
            <a:effectLst/>
          </c:spPr>
        </c:majorGridlines>
        <c:numFmt formatCode="#,##0.00\ &quot;kn&quot;"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sr-Latn-RS"/>
          </a:p>
        </c:txPr>
        <c:crossAx val="-616979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87083186883325"/>
          <c:y val="2.6949617718611651E-2"/>
          <c:w val="0.80620941847954741"/>
          <c:h val="0.87698652176794634"/>
        </c:manualLayout>
      </c:layout>
      <c:barChart>
        <c:barDir val="bar"/>
        <c:grouping val="clustered"/>
        <c:varyColors val="0"/>
        <c:ser>
          <c:idx val="0"/>
          <c:order val="0"/>
          <c:tx>
            <c:strRef>
              <c:f>Sheet1!$B$1</c:f>
              <c:strCache>
                <c:ptCount val="1"/>
                <c:pt idx="0">
                  <c:v>ULAGANJA - OPKK</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4.6459884816068241E-3"/>
                  <c:y val="2.468362684497963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541-4CF8-A78E-3C0DF2D75746}"/>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mn-lt"/>
                    <a:ea typeface="+mn-ea"/>
                    <a:cs typeface="+mn-cs"/>
                  </a:defRPr>
                </a:pPr>
                <a:endParaRPr lang="sr-Latn-R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 KRK</c:v>
                </c:pt>
                <c:pt idx="1">
                  <c:v>VIR</c:v>
                </c:pt>
                <c:pt idx="2">
                  <c:v>PAG</c:v>
                </c:pt>
                <c:pt idx="3">
                  <c:v>ČIOVO</c:v>
                </c:pt>
                <c:pt idx="4">
                  <c:v>MURTER</c:v>
                </c:pt>
                <c:pt idx="5">
                  <c:v>CRES</c:v>
                </c:pt>
                <c:pt idx="6">
                  <c:v> MLJET  </c:v>
                </c:pt>
                <c:pt idx="7">
                  <c:v>VIS</c:v>
                </c:pt>
                <c:pt idx="8">
                  <c:v>BRAČ</c:v>
                </c:pt>
                <c:pt idx="9">
                  <c:v> DUGI OTOK</c:v>
                </c:pt>
                <c:pt idx="10">
                  <c:v>KORČULA </c:v>
                </c:pt>
                <c:pt idx="11">
                  <c:v>LOŠINJ</c:v>
                </c:pt>
                <c:pt idx="12">
                  <c:v>RAB</c:v>
                </c:pt>
                <c:pt idx="13">
                  <c:v>PAŠMAN</c:v>
                </c:pt>
                <c:pt idx="14">
                  <c:v>HVAR</c:v>
                </c:pt>
                <c:pt idx="15">
                  <c:v>LASTOVO </c:v>
                </c:pt>
              </c:strCache>
            </c:strRef>
          </c:cat>
          <c:val>
            <c:numRef>
              <c:f>Sheet1!$B$2:$B$17</c:f>
              <c:numCache>
                <c:formatCode>_("kn"* #,##0_);_("kn"* \(#,##0\);_("kn"* "-"_);_(@_)</c:formatCode>
                <c:ptCount val="16"/>
                <c:pt idx="0">
                  <c:v>373132558.85000002</c:v>
                </c:pt>
                <c:pt idx="1">
                  <c:v>224974341.34</c:v>
                </c:pt>
                <c:pt idx="2">
                  <c:v>180587464.41999999</c:v>
                </c:pt>
                <c:pt idx="3">
                  <c:v>101511319.33</c:v>
                </c:pt>
                <c:pt idx="4">
                  <c:v>51176267.920000002</c:v>
                </c:pt>
                <c:pt idx="5">
                  <c:v>32088578.649999999</c:v>
                </c:pt>
                <c:pt idx="6">
                  <c:v>31125708.219999999</c:v>
                </c:pt>
                <c:pt idx="7">
                  <c:v>18470061.850000001</c:v>
                </c:pt>
                <c:pt idx="8">
                  <c:v>14099298.119999999</c:v>
                </c:pt>
                <c:pt idx="9">
                  <c:v>13794179.5</c:v>
                </c:pt>
                <c:pt idx="10">
                  <c:v>6424354.1799999997</c:v>
                </c:pt>
                <c:pt idx="11">
                  <c:v>6100201.9400000004</c:v>
                </c:pt>
                <c:pt idx="12">
                  <c:v>4366809.6399999997</c:v>
                </c:pt>
                <c:pt idx="13">
                  <c:v>4341169.68</c:v>
                </c:pt>
                <c:pt idx="14">
                  <c:v>3884969.55</c:v>
                </c:pt>
                <c:pt idx="15">
                  <c:v>214560</c:v>
                </c:pt>
              </c:numCache>
            </c:numRef>
          </c:val>
          <c:extLst>
            <c:ext xmlns:c16="http://schemas.microsoft.com/office/drawing/2014/chart" uri="{C3380CC4-5D6E-409C-BE32-E72D297353CC}">
              <c16:uniqueId val="{00000001-B541-4CF8-A78E-3C0DF2D75746}"/>
            </c:ext>
          </c:extLst>
        </c:ser>
        <c:dLbls>
          <c:showLegendKey val="0"/>
          <c:showVal val="0"/>
          <c:showCatName val="0"/>
          <c:showSerName val="0"/>
          <c:showPercent val="0"/>
          <c:showBubbleSize val="0"/>
        </c:dLbls>
        <c:gapWidth val="115"/>
        <c:overlap val="-20"/>
        <c:axId val="-598449808"/>
        <c:axId val="-598450896"/>
      </c:barChart>
      <c:catAx>
        <c:axId val="-59844980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sr-Latn-RS"/>
          </a:p>
        </c:txPr>
        <c:crossAx val="-598450896"/>
        <c:crosses val="autoZero"/>
        <c:auto val="1"/>
        <c:lblAlgn val="ctr"/>
        <c:lblOffset val="100"/>
        <c:noMultiLvlLbl val="0"/>
      </c:catAx>
      <c:valAx>
        <c:axId val="-598450896"/>
        <c:scaling>
          <c:orientation val="minMax"/>
        </c:scaling>
        <c:delete val="1"/>
        <c:axPos val="b"/>
        <c:majorGridlines>
          <c:spPr>
            <a:ln w="9525" cap="flat" cmpd="sng" algn="ctr">
              <a:solidFill>
                <a:schemeClr val="tx1">
                  <a:lumMod val="15000"/>
                  <a:lumOff val="85000"/>
                </a:schemeClr>
              </a:solidFill>
              <a:round/>
            </a:ln>
            <a:effectLst/>
          </c:spPr>
        </c:majorGridlines>
        <c:numFmt formatCode="_(&quot;kn&quot;* #,##0_);_(&quot;kn&quot;* \(#,##0\);_(&quot;kn&quot;* &quot;-&quot;_);_(@_)" sourceLinked="1"/>
        <c:majorTickMark val="none"/>
        <c:minorTickMark val="none"/>
        <c:tickLblPos val="nextTo"/>
        <c:crossAx val="-598449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r-Latn-R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Sheet2!$B$1</c:f>
              <c:strCache>
                <c:ptCount val="1"/>
                <c:pt idx="0">
                  <c:v>UGOVORENO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r-Latn-R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Sheet2!$A$2:$A$7</c:f>
              <c:strCache>
                <c:ptCount val="6"/>
                <c:pt idx="0">
                  <c:v>PRIMORSKO-GORANSKA ŽUPANIJA</c:v>
                </c:pt>
                <c:pt idx="1">
                  <c:v>ZADARSKA ŽUPANIJA</c:v>
                </c:pt>
                <c:pt idx="2">
                  <c:v>LIČKO - SENJSKA ŽUPANIJA </c:v>
                </c:pt>
                <c:pt idx="3">
                  <c:v>SPLITSKO-DALMATINSKA ŽUPANIJA</c:v>
                </c:pt>
                <c:pt idx="4">
                  <c:v>ŠIBENSKO-KNINSKA ŽUPANIJA</c:v>
                </c:pt>
                <c:pt idx="5">
                  <c:v>DUBROVAČKO-NERETVANSKA ŽUPANIJA </c:v>
                </c:pt>
              </c:strCache>
            </c:strRef>
          </c:cat>
          <c:val>
            <c:numRef>
              <c:f>Sheet2!$B$2:$B$7</c:f>
              <c:numCache>
                <c:formatCode>#,##0\ "kn"</c:formatCode>
                <c:ptCount val="6"/>
                <c:pt idx="0">
                  <c:v>415688149.07999998</c:v>
                </c:pt>
                <c:pt idx="1">
                  <c:v>243109690.52000001</c:v>
                </c:pt>
                <c:pt idx="2">
                  <c:v>180587464.42000002</c:v>
                </c:pt>
                <c:pt idx="3">
                  <c:v>137965648.84999999</c:v>
                </c:pt>
                <c:pt idx="4">
                  <c:v>51176267.920000002</c:v>
                </c:pt>
                <c:pt idx="5">
                  <c:v>37764622.399999999</c:v>
                </c:pt>
              </c:numCache>
            </c:numRef>
          </c:val>
          <c:extLst>
            <c:ext xmlns:c16="http://schemas.microsoft.com/office/drawing/2014/chart" uri="{C3380CC4-5D6E-409C-BE32-E72D297353CC}">
              <c16:uniqueId val="{00000000-D1FE-4DD0-8F70-925952033CB0}"/>
            </c:ext>
          </c:extLst>
        </c:ser>
        <c:dLbls>
          <c:showLegendKey val="0"/>
          <c:showVal val="0"/>
          <c:showCatName val="0"/>
          <c:showSerName val="0"/>
          <c:showPercent val="0"/>
          <c:showBubbleSize val="0"/>
        </c:dLbls>
        <c:gapWidth val="182"/>
        <c:axId val="-621240736"/>
        <c:axId val="-621247264"/>
      </c:barChart>
      <c:catAx>
        <c:axId val="-6212407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r-Latn-RS"/>
          </a:p>
        </c:txPr>
        <c:crossAx val="-621247264"/>
        <c:crosses val="autoZero"/>
        <c:auto val="1"/>
        <c:lblAlgn val="ctr"/>
        <c:lblOffset val="100"/>
        <c:noMultiLvlLbl val="0"/>
      </c:catAx>
      <c:valAx>
        <c:axId val="-621247264"/>
        <c:scaling>
          <c:orientation val="minMax"/>
        </c:scaling>
        <c:delete val="1"/>
        <c:axPos val="b"/>
        <c:numFmt formatCode="#,##0\ &quot;kn&quot;" sourceLinked="1"/>
        <c:majorTickMark val="none"/>
        <c:minorTickMark val="none"/>
        <c:tickLblPos val="nextTo"/>
        <c:crossAx val="-621240736"/>
        <c:crosses val="autoZero"/>
        <c:crossBetween val="between"/>
      </c:valAx>
      <c:spPr>
        <a:noFill/>
        <a:ln>
          <a:noFill/>
        </a:ln>
        <a:effectLst/>
      </c:spPr>
    </c:plotArea>
    <c:plotVisOnly val="1"/>
    <c:dispBlanksAs val="gap"/>
    <c:showDLblsOverMax val="0"/>
  </c:chart>
  <c:spPr>
    <a:noFill/>
    <a:ln>
      <a:solidFill>
        <a:srgbClr val="E7E6E6">
          <a:lumMod val="75000"/>
        </a:srgbClr>
      </a:solidFill>
    </a:ln>
    <a:effectLst/>
  </c:spPr>
  <c:txPr>
    <a:bodyPr/>
    <a:lstStyle/>
    <a:p>
      <a:pPr>
        <a:defRPr/>
      </a:pPr>
      <a:endParaRPr lang="sr-Latn-R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0.25516</cdr:x>
      <cdr:y>0.11587</cdr:y>
    </cdr:from>
    <cdr:to>
      <cdr:x>0.44308</cdr:x>
      <cdr:y>0.18844</cdr:y>
    </cdr:to>
    <cdr:sp macro="" textlink="">
      <cdr:nvSpPr>
        <cdr:cNvPr id="2" name="TextBox 9">
          <a:extLst xmlns:a="http://schemas.openxmlformats.org/drawingml/2006/main">
            <a:ext uri="{FF2B5EF4-FFF2-40B4-BE49-F238E27FC236}">
              <a16:creationId xmlns:a16="http://schemas.microsoft.com/office/drawing/2014/main" id="{52849C3D-FAEE-4EA7-972D-00A1BC3546CF}"/>
            </a:ext>
          </a:extLst>
        </cdr:cNvPr>
        <cdr:cNvSpPr txBox="1"/>
      </cdr:nvSpPr>
      <cdr:spPr>
        <a:xfrm xmlns:a="http://schemas.openxmlformats.org/drawingml/2006/main">
          <a:off x="2986161" y="638828"/>
          <a:ext cx="2199297" cy="400110"/>
        </a:xfrm>
        <a:prstGeom xmlns:a="http://schemas.openxmlformats.org/drawingml/2006/main" prst="rect">
          <a:avLst/>
        </a:prstGeom>
        <a:noFill xmlns:a="http://schemas.openxmlformats.org/drawingml/2006/main"/>
        <a:ln xmlns:a="http://schemas.openxmlformats.org/drawingml/2006/main" w="38100">
          <a:solidFill>
            <a:schemeClr val="accent1"/>
          </a:solidFill>
        </a:ln>
      </cdr:spPr>
      <cdr:txBody>
        <a:bodyPr xmlns:a="http://schemas.openxmlformats.org/drawingml/2006/main" wrap="square" rtlCol="0">
          <a:spAutoFit/>
        </a:bodyPr>
        <a:lstStyle xmlns:a="http://schemas.openxmlformats.org/drawingml/2006/main">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hr-HR" sz="2000" b="1" dirty="0">
              <a:solidFill>
                <a:srgbClr val="003399"/>
              </a:solidFill>
            </a:rPr>
            <a:t>63 projekta</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18830" cy="495029"/>
          </a:xfrm>
          <a:prstGeom prst="rect">
            <a:avLst/>
          </a:prstGeom>
        </p:spPr>
        <p:txBody>
          <a:bodyPr vert="horz" lIns="91056" tIns="45528" rIns="91056" bIns="45528" rtlCol="0"/>
          <a:lstStyle>
            <a:lvl1pPr algn="l">
              <a:defRPr sz="1200"/>
            </a:lvl1pPr>
          </a:lstStyle>
          <a:p>
            <a:endParaRPr lang="hr-HR"/>
          </a:p>
        </p:txBody>
      </p:sp>
      <p:sp>
        <p:nvSpPr>
          <p:cNvPr id="3" name="Date Placeholder 2"/>
          <p:cNvSpPr>
            <a:spLocks noGrp="1"/>
          </p:cNvSpPr>
          <p:nvPr>
            <p:ph type="dt" idx="1"/>
          </p:nvPr>
        </p:nvSpPr>
        <p:spPr>
          <a:xfrm>
            <a:off x="3815375" y="0"/>
            <a:ext cx="2918830" cy="495029"/>
          </a:xfrm>
          <a:prstGeom prst="rect">
            <a:avLst/>
          </a:prstGeom>
        </p:spPr>
        <p:txBody>
          <a:bodyPr vert="horz" lIns="91056" tIns="45528" rIns="91056" bIns="45528" rtlCol="0"/>
          <a:lstStyle>
            <a:lvl1pPr algn="r">
              <a:defRPr sz="1200"/>
            </a:lvl1pPr>
          </a:lstStyle>
          <a:p>
            <a:fld id="{56CD175F-F47A-4BE3-8F4F-4FC8CA5B3C0A}" type="datetimeFigureOut">
              <a:rPr lang="hr-HR" smtClean="0"/>
              <a:pPr/>
              <a:t>10.9.2018.</a:t>
            </a:fld>
            <a:endParaRPr lang="hr-HR"/>
          </a:p>
        </p:txBody>
      </p:sp>
      <p:sp>
        <p:nvSpPr>
          <p:cNvPr id="4" name="Slide Image Placeholder 3"/>
          <p:cNvSpPr>
            <a:spLocks noGrp="1" noRot="1" noChangeAspect="1"/>
          </p:cNvSpPr>
          <p:nvPr>
            <p:ph type="sldImg" idx="2"/>
          </p:nvPr>
        </p:nvSpPr>
        <p:spPr>
          <a:xfrm>
            <a:off x="406400" y="1231900"/>
            <a:ext cx="5922963" cy="3332163"/>
          </a:xfrm>
          <a:prstGeom prst="rect">
            <a:avLst/>
          </a:prstGeom>
          <a:noFill/>
          <a:ln w="12700">
            <a:solidFill>
              <a:prstClr val="black"/>
            </a:solidFill>
          </a:ln>
        </p:spPr>
        <p:txBody>
          <a:bodyPr vert="horz" lIns="91056" tIns="45528" rIns="91056" bIns="45528" rtlCol="0" anchor="ctr"/>
          <a:lstStyle/>
          <a:p>
            <a:endParaRPr lang="hr-HR"/>
          </a:p>
        </p:txBody>
      </p:sp>
      <p:sp>
        <p:nvSpPr>
          <p:cNvPr id="5" name="Notes Placeholder 4"/>
          <p:cNvSpPr>
            <a:spLocks noGrp="1"/>
          </p:cNvSpPr>
          <p:nvPr>
            <p:ph type="body" sz="quarter" idx="3"/>
          </p:nvPr>
        </p:nvSpPr>
        <p:spPr>
          <a:xfrm>
            <a:off x="673577" y="4748163"/>
            <a:ext cx="5388610" cy="3884861"/>
          </a:xfrm>
          <a:prstGeom prst="rect">
            <a:avLst/>
          </a:prstGeom>
        </p:spPr>
        <p:txBody>
          <a:bodyPr vert="horz" lIns="91056" tIns="45528" rIns="91056" bIns="455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6" name="Footer Placeholder 5"/>
          <p:cNvSpPr>
            <a:spLocks noGrp="1"/>
          </p:cNvSpPr>
          <p:nvPr>
            <p:ph type="ftr" sz="quarter" idx="4"/>
          </p:nvPr>
        </p:nvSpPr>
        <p:spPr>
          <a:xfrm>
            <a:off x="1" y="9371285"/>
            <a:ext cx="2918830" cy="495028"/>
          </a:xfrm>
          <a:prstGeom prst="rect">
            <a:avLst/>
          </a:prstGeom>
        </p:spPr>
        <p:txBody>
          <a:bodyPr vert="horz" lIns="91056" tIns="45528" rIns="91056" bIns="45528" rtlCol="0" anchor="b"/>
          <a:lstStyle>
            <a:lvl1pPr algn="l">
              <a:defRPr sz="1200"/>
            </a:lvl1pPr>
          </a:lstStyle>
          <a:p>
            <a:endParaRPr lang="hr-HR"/>
          </a:p>
        </p:txBody>
      </p:sp>
      <p:sp>
        <p:nvSpPr>
          <p:cNvPr id="7" name="Slide Number Placeholder 6"/>
          <p:cNvSpPr>
            <a:spLocks noGrp="1"/>
          </p:cNvSpPr>
          <p:nvPr>
            <p:ph type="sldNum" sz="quarter" idx="5"/>
          </p:nvPr>
        </p:nvSpPr>
        <p:spPr>
          <a:xfrm>
            <a:off x="3815375" y="9371285"/>
            <a:ext cx="2918830" cy="495028"/>
          </a:xfrm>
          <a:prstGeom prst="rect">
            <a:avLst/>
          </a:prstGeom>
        </p:spPr>
        <p:txBody>
          <a:bodyPr vert="horz" lIns="91056" tIns="45528" rIns="91056" bIns="45528" rtlCol="0" anchor="b"/>
          <a:lstStyle>
            <a:lvl1pPr algn="r">
              <a:defRPr sz="1200"/>
            </a:lvl1pPr>
          </a:lstStyle>
          <a:p>
            <a:fld id="{FDBDEE31-E344-4762-9ADA-AC935C0A83A6}" type="slidenum">
              <a:rPr lang="hr-HR" smtClean="0"/>
              <a:pPr/>
              <a:t>‹#›</a:t>
            </a:fld>
            <a:endParaRPr lang="hr-HR"/>
          </a:p>
        </p:txBody>
      </p:sp>
    </p:spTree>
    <p:extLst>
      <p:ext uri="{BB962C8B-B14F-4D97-AF65-F5344CB8AC3E}">
        <p14:creationId xmlns:p14="http://schemas.microsoft.com/office/powerpoint/2010/main" val="2978269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c.europa.eu/regional_policy/index.cfm/en/funding/erd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ec.europa.eu/social/main.jsp?catId=1036&amp;langId=en" TargetMode="External"/><Relationship Id="rId4" Type="http://schemas.openxmlformats.org/officeDocument/2006/relationships/hyperlink" Target="http://ec.europa.eu/regional_policy/index.cfm/en/funding/cohesion-fund/"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ec.europa.eu/social/main.jsp?catId=1036&amp;langId=en"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1</a:t>
            </a:fld>
            <a:endParaRPr lang="hr-HR"/>
          </a:p>
        </p:txBody>
      </p:sp>
    </p:spTree>
    <p:extLst>
      <p:ext uri="{BB962C8B-B14F-4D97-AF65-F5344CB8AC3E}">
        <p14:creationId xmlns:p14="http://schemas.microsoft.com/office/powerpoint/2010/main" val="28418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100" dirty="0"/>
              <a:t>Ključne odredbe predmetnog Nacrta prijedloga Zakona o otocima jesu: </a:t>
            </a:r>
          </a:p>
          <a:p>
            <a:pPr marL="170730" indent="-170730">
              <a:buFontTx/>
              <a:buChar char="-"/>
            </a:pPr>
            <a:r>
              <a:rPr lang="hr-HR" sz="1100" b="1" dirty="0"/>
              <a:t>uvođenje pojma otočani - </a:t>
            </a:r>
            <a:r>
              <a:rPr lang="hr-HR" sz="1100" dirty="0"/>
              <a:t>hrvatski i strani državljani koji imaju prebivalište na otocima ili na poluotoku Pelješcu te državljani država članica Europskog gospodarskog prostora i članovi njihovih obitelji s prijavljenim privremenim boravkom u Republici Hrvatskoj i koji najmanje 183 dana u jednoj godini borave na otocima ili poluotoku Pelješcu </a:t>
            </a:r>
          </a:p>
          <a:p>
            <a:pPr marL="170730" indent="-170730">
              <a:buFontTx/>
              <a:buChar char="-"/>
            </a:pPr>
            <a:r>
              <a:rPr lang="hr-HR" sz="1100" b="1" dirty="0"/>
              <a:t>uvođenje pojma </a:t>
            </a:r>
            <a:r>
              <a:rPr lang="hr-HR" sz="1100" b="1" dirty="0" err="1"/>
              <a:t>otočnost</a:t>
            </a:r>
            <a:r>
              <a:rPr lang="hr-HR" sz="1100" b="1" dirty="0"/>
              <a:t> - </a:t>
            </a:r>
            <a:r>
              <a:rPr lang="hr-HR" sz="1100" dirty="0"/>
              <a:t>skup geografskih, društvenih, povijesnih, gospodarskih i ekoloških posebnosti proizašlih iz potpune okruženosti morem. Iznimno se pojam </a:t>
            </a:r>
            <a:r>
              <a:rPr lang="hr-HR" sz="1100" dirty="0" err="1"/>
              <a:t>otočnosti</a:t>
            </a:r>
            <a:r>
              <a:rPr lang="hr-HR" sz="1100" dirty="0"/>
              <a:t> primjenjuje i na poluotok Pelješac</a:t>
            </a:r>
          </a:p>
          <a:p>
            <a:pPr lvl="0"/>
            <a:r>
              <a:rPr lang="hr-HR" sz="1100" b="1" dirty="0"/>
              <a:t>- novi modeli razvrstavanja otoka – </a:t>
            </a:r>
            <a:r>
              <a:rPr lang="hr-HR" sz="1100" dirty="0"/>
              <a:t>Zakon definira razvrstavanje otoka prema geografskom kriteriju i teritorijalnoj nadležnosti, prema udaljenosti otoka od kopna, prema specifičnom položaju (otoci i dijelovi otoka kojima se sjedište jedinice lokalne samouprave nalazi na kopnu ili na drugom otoku)</a:t>
            </a:r>
          </a:p>
          <a:p>
            <a:pPr lvl="0"/>
            <a:r>
              <a:rPr lang="hr-HR" sz="1100" b="1" dirty="0"/>
              <a:t>- novi pristup razvijenosti/nerazvijenosti otoka</a:t>
            </a:r>
            <a:r>
              <a:rPr lang="hr-HR" sz="1100" dirty="0"/>
              <a:t> - uvodi se vrednovanje otoka </a:t>
            </a:r>
            <a:r>
              <a:rPr lang="hr-HR" sz="1100" b="1" dirty="0"/>
              <a:t>temeljem otočnih razvojnih pokazatelja </a:t>
            </a:r>
          </a:p>
          <a:p>
            <a:pPr lvl="0"/>
            <a:r>
              <a:rPr lang="hr-HR" sz="1100" b="1" dirty="0"/>
              <a:t>- novi pristup strateškom planiranju razvoja otoka</a:t>
            </a:r>
            <a:r>
              <a:rPr lang="hr-HR" sz="1100" dirty="0"/>
              <a:t> - donosi se Nacionalni plan razvoja otoka i Otočni godišnji program na nacionalnoj razini dok jedinice lokalne samouprave na otoku donose sporazumno Plan razvoja otoka ili otočne skupine.</a:t>
            </a:r>
          </a:p>
          <a:p>
            <a:pPr lvl="0"/>
            <a:r>
              <a:rPr lang="hr-HR" sz="1100" b="1" dirty="0"/>
              <a:t>- održivi razvoj otoka u kontekstu koncepta „pametnih otoka” </a:t>
            </a:r>
            <a:r>
              <a:rPr lang="hr-HR" sz="1100" dirty="0"/>
              <a:t>– Zakon uvažava nove smjernice za europske otoke (pametne, </a:t>
            </a:r>
            <a:r>
              <a:rPr lang="hr-HR" sz="1100" dirty="0" err="1"/>
              <a:t>uključive</a:t>
            </a:r>
            <a:r>
              <a:rPr lang="hr-HR" sz="1100" dirty="0"/>
              <a:t> i uspješne otočne zajednica inovativne i održive Europe) temeljene na Deklaraciji o pametnim otocima</a:t>
            </a:r>
          </a:p>
          <a:p>
            <a:pPr marL="170730" indent="-170730">
              <a:buFontTx/>
              <a:buChar char="-"/>
            </a:pPr>
            <a:r>
              <a:rPr lang="hr-HR" sz="1100" b="1" dirty="0"/>
              <a:t>otočni razvojni sporazum – </a:t>
            </a:r>
            <a:r>
              <a:rPr lang="hr-HR" sz="1100" dirty="0"/>
              <a:t>uvodi se radi učinkovite koordinacije politike otočnog razvoja usuglašavanjem prioriteta državne i područne (regionalne) razine </a:t>
            </a:r>
          </a:p>
          <a:p>
            <a:pPr marL="170730" indent="-170730" defTabSz="910560">
              <a:buFontTx/>
              <a:buChar char="-"/>
              <a:defRPr/>
            </a:pPr>
            <a:r>
              <a:rPr lang="hr-HR" sz="1100" b="1" dirty="0">
                <a:solidFill>
                  <a:srgbClr val="002060"/>
                </a:solidFill>
              </a:rPr>
              <a:t>sređivanje katastra i zemljišnih knjiga - </a:t>
            </a:r>
            <a:r>
              <a:rPr lang="hr-HR" sz="1100" dirty="0"/>
              <a:t>donošenje Državnog programa sređivanja i usklađivanja katastra i zemljišnih knjiga na otocima</a:t>
            </a:r>
          </a:p>
          <a:p>
            <a:endParaRPr lang="hr-HR"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10</a:t>
            </a:fld>
            <a:endParaRPr lang="hr-HR"/>
          </a:p>
        </p:txBody>
      </p:sp>
    </p:spTree>
    <p:extLst>
      <p:ext uri="{BB962C8B-B14F-4D97-AF65-F5344CB8AC3E}">
        <p14:creationId xmlns:p14="http://schemas.microsoft.com/office/powerpoint/2010/main" val="17619713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dirty="0"/>
              <a:t>- </a:t>
            </a:r>
            <a:r>
              <a:rPr lang="hr-HR" b="1" dirty="0"/>
              <a:t>uvođenje otočnih koordinatora </a:t>
            </a:r>
            <a:r>
              <a:rPr lang="hr-HR" dirty="0"/>
              <a:t>te posljedično mogućnost novih radnih mjesta za otočane koji će raditi na pokretanju, organiziranju i koordiniranju planova i projekata važnih za održivi razvoj otoka te koji bi trebali osigurati horizontalnu (</a:t>
            </a:r>
            <a:r>
              <a:rPr lang="hr-HR" dirty="0" err="1"/>
              <a:t>bottom</a:t>
            </a:r>
            <a:r>
              <a:rPr lang="hr-HR" dirty="0"/>
              <a:t> </a:t>
            </a:r>
            <a:r>
              <a:rPr lang="hr-HR" dirty="0" err="1"/>
              <a:t>up</a:t>
            </a:r>
            <a:r>
              <a:rPr lang="hr-HR" dirty="0"/>
              <a:t>) komunikaciju sa svim dionicima</a:t>
            </a:r>
          </a:p>
          <a:p>
            <a:r>
              <a:rPr lang="hr-HR" dirty="0"/>
              <a:t>– ustrojavanje </a:t>
            </a:r>
            <a:r>
              <a:rPr lang="hr-HR" b="1" dirty="0"/>
              <a:t>otočnih prioritetnih područja </a:t>
            </a:r>
            <a:r>
              <a:rPr lang="hr-HR" dirty="0"/>
              <a:t>kako bi se osiguralo učinkovito planiranje i provedba s ciljem fizičkog i gospodarskog razvoja te društveno socijalne regeneracije nerazvijenih i manje razvijenih otoka. Krajnji cilj je osigurati Europska sredstva u novoj financijskoj perspektivi</a:t>
            </a:r>
          </a:p>
          <a:p>
            <a:pPr defTabSz="910560">
              <a:defRPr/>
            </a:pPr>
            <a:r>
              <a:rPr lang="hr-HR" dirty="0"/>
              <a:t>- ustrojavanje </a:t>
            </a:r>
            <a:r>
              <a:rPr lang="hr-HR" b="1" dirty="0"/>
              <a:t>otočnih urbanih područja </a:t>
            </a:r>
            <a:r>
              <a:rPr lang="hr-HR" dirty="0"/>
              <a:t>koja se odnose na JLS-ove koje imaju status grada s ciljem učinkovitijeg planiranja i provedbe otočnih politika. Govorimo o gradovima na otocima koji prema posljednjem popisu imaju više </a:t>
            </a:r>
            <a:r>
              <a:rPr lang="hr-HR"/>
              <a:t>od 2000 </a:t>
            </a:r>
            <a:r>
              <a:rPr lang="hr-HR" dirty="0"/>
              <a:t>stanovnika, ali u svoj plan razvoja mogu uključiti i ostale JLS-ove na otoku kako bi se razvoj otoka sagledavao u cjelini</a:t>
            </a:r>
          </a:p>
          <a:p>
            <a:pPr marL="170730" indent="-170730">
              <a:buFontTx/>
              <a:buChar char="-"/>
            </a:pPr>
            <a:r>
              <a:rPr lang="hr-HR" b="1" dirty="0"/>
              <a:t>proširivanje uporabne funkcije Otočne iskaznice koju koriste otočani - </a:t>
            </a:r>
            <a:r>
              <a:rPr lang="hr-HR" dirty="0"/>
              <a:t>Zakon nalaže uspostavu novog informatičkog sustava kojim se proširuje upotreba Otočne iskaznice na mjere koje se provode na temelju Zakona o otocima te služi radi sistemske evidencije i boljeg nadzora nad provođenjem mjera</a:t>
            </a:r>
          </a:p>
          <a:p>
            <a:pPr marL="170730" indent="-170730" defTabSz="910560">
              <a:buFontTx/>
              <a:buChar char="-"/>
              <a:defRPr/>
            </a:pPr>
            <a:r>
              <a:rPr lang="hr-HR" dirty="0">
                <a:solidFill>
                  <a:schemeClr val="tx1"/>
                </a:solidFill>
              </a:rPr>
              <a:t>poticanje </a:t>
            </a:r>
            <a:r>
              <a:rPr lang="hr-HR" b="1" dirty="0">
                <a:solidFill>
                  <a:schemeClr val="tx1"/>
                </a:solidFill>
              </a:rPr>
              <a:t>društvenog poduzetništva na otocima </a:t>
            </a:r>
            <a:r>
              <a:rPr lang="hr-HR" dirty="0">
                <a:solidFill>
                  <a:srgbClr val="002060"/>
                </a:solidFill>
              </a:rPr>
              <a:t>- </a:t>
            </a:r>
            <a:r>
              <a:rPr lang="hr-HR" dirty="0"/>
              <a:t>otvara se mogućnost uspostave određenih modela suradnje, pomoći i podrške razvoju zadrugarstva na otocima s obzirom da zadrugarstvo na otocima ima dugu tradiciju i važno je za razvoj otoka. </a:t>
            </a:r>
          </a:p>
          <a:p>
            <a:pPr marL="170730" marR="0" lvl="0" indent="-170730" algn="l" defTabSz="910560" rtl="0" eaLnBrk="1" fontAlgn="auto" latinLnBrk="0" hangingPunct="1">
              <a:lnSpc>
                <a:spcPct val="100000"/>
              </a:lnSpc>
              <a:spcBef>
                <a:spcPts val="0"/>
              </a:spcBef>
              <a:spcAft>
                <a:spcPts val="0"/>
              </a:spcAft>
              <a:buClrTx/>
              <a:buSzTx/>
              <a:buFontTx/>
              <a:buChar char="-"/>
              <a:tabLst/>
              <a:defRPr/>
            </a:pPr>
            <a:r>
              <a:rPr lang="hr-HR" sz="1200" b="1" dirty="0">
                <a:solidFill>
                  <a:srgbClr val="002060"/>
                </a:solidFill>
              </a:rPr>
              <a:t>uklanjanje otpada s otoka</a:t>
            </a:r>
          </a:p>
          <a:p>
            <a:pPr marL="170730" marR="0" lvl="0" indent="-170730" algn="l" defTabSz="910560" rtl="0" eaLnBrk="1" fontAlgn="auto" latinLnBrk="0" hangingPunct="1">
              <a:lnSpc>
                <a:spcPct val="100000"/>
              </a:lnSpc>
              <a:spcBef>
                <a:spcPts val="0"/>
              </a:spcBef>
              <a:spcAft>
                <a:spcPts val="0"/>
              </a:spcAft>
              <a:buClrTx/>
              <a:buSzTx/>
              <a:buFontTx/>
              <a:buChar char="-"/>
              <a:tabLst/>
              <a:defRPr/>
            </a:pPr>
            <a:r>
              <a:rPr lang="hr-HR" sz="1200" b="1" dirty="0">
                <a:solidFill>
                  <a:srgbClr val="002060"/>
                </a:solidFill>
              </a:rPr>
              <a:t>gospodarenje divljači i uklanjanje invazivnih stranih vrsta </a:t>
            </a:r>
            <a:r>
              <a:rPr lang="hr-HR" sz="1200" dirty="0">
                <a:solidFill>
                  <a:srgbClr val="002060"/>
                </a:solidFill>
              </a:rPr>
              <a:t>na otocima</a:t>
            </a:r>
          </a:p>
          <a:p>
            <a:pPr marL="170730" marR="0" lvl="0" indent="-170730" algn="l" defTabSz="910560" rtl="0" eaLnBrk="1" fontAlgn="auto" latinLnBrk="0" hangingPunct="1">
              <a:lnSpc>
                <a:spcPct val="100000"/>
              </a:lnSpc>
              <a:spcBef>
                <a:spcPts val="0"/>
              </a:spcBef>
              <a:spcAft>
                <a:spcPts val="0"/>
              </a:spcAft>
              <a:buClrTx/>
              <a:buSzTx/>
              <a:buFontTx/>
              <a:buChar char="-"/>
              <a:tabLst/>
              <a:defRPr/>
            </a:pPr>
            <a:r>
              <a:rPr lang="hr-HR" dirty="0">
                <a:solidFill>
                  <a:srgbClr val="002060"/>
                </a:solidFill>
              </a:rPr>
              <a:t>poticanje </a:t>
            </a:r>
            <a:r>
              <a:rPr lang="hr-HR" b="1" dirty="0">
                <a:solidFill>
                  <a:srgbClr val="002060"/>
                </a:solidFill>
              </a:rPr>
              <a:t>razvoja civilnog društva </a:t>
            </a:r>
            <a:r>
              <a:rPr lang="hr-HR" dirty="0">
                <a:solidFill>
                  <a:srgbClr val="002060"/>
                </a:solidFill>
              </a:rPr>
              <a:t>na otocima - </a:t>
            </a:r>
            <a:r>
              <a:rPr lang="hr-HR" dirty="0"/>
              <a:t>otočnim udrugama otvara se mogućnost potpore za ciljane programe i projekte kojima će se omogućiti stvaranje prepoznatljive platforme i/ili novih modela za jačanje i promoviranje socijalne uključenosti, edukacije i potpore otočanima</a:t>
            </a:r>
          </a:p>
          <a:p>
            <a:pPr marL="170730" indent="-170730" defTabSz="910560">
              <a:buFontTx/>
              <a:buChar char="-"/>
              <a:defRPr/>
            </a:pPr>
            <a:r>
              <a:rPr lang="hr-HR" b="1" dirty="0">
                <a:solidFill>
                  <a:srgbClr val="002060"/>
                </a:solidFill>
              </a:rPr>
              <a:t>eksploatacija mineralnih sirovina </a:t>
            </a:r>
            <a:r>
              <a:rPr lang="hr-HR" dirty="0">
                <a:solidFill>
                  <a:srgbClr val="002060"/>
                </a:solidFill>
              </a:rPr>
              <a:t>na otocima - </a:t>
            </a:r>
            <a:r>
              <a:rPr lang="hr-HR" dirty="0"/>
              <a:t>omogućavanje dostupnije mineralne sirovine za proizvodnju građevnog materijala i industrijsku preradu na otocima. U svrhu ekonomičnije gradnje odnosno otklanjanja velikih troškova pomorskog prijevoza građevnog materijala potrebno je otočanima omogućiti dostupnost korištenja mineralnih sirovina na vlastitom otoku.</a:t>
            </a:r>
            <a:endParaRPr lang="hr-HR" dirty="0">
              <a:solidFill>
                <a:srgbClr val="002060"/>
              </a:solidFill>
            </a:endParaRPr>
          </a:p>
          <a:p>
            <a:pPr defTabSz="910560">
              <a:defRPr/>
            </a:pPr>
            <a:r>
              <a:rPr lang="hr-HR" b="1" dirty="0"/>
              <a:t>-</a:t>
            </a:r>
            <a:endParaRPr lang="hr-HR"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11</a:t>
            </a:fld>
            <a:endParaRPr lang="hr-HR"/>
          </a:p>
        </p:txBody>
      </p:sp>
    </p:spTree>
    <p:extLst>
      <p:ext uri="{BB962C8B-B14F-4D97-AF65-F5344CB8AC3E}">
        <p14:creationId xmlns:p14="http://schemas.microsoft.com/office/powerpoint/2010/main" val="3349051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b="1"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12</a:t>
            </a:fld>
            <a:endParaRPr lang="hr-HR"/>
          </a:p>
        </p:txBody>
      </p:sp>
    </p:spTree>
    <p:extLst>
      <p:ext uri="{BB962C8B-B14F-4D97-AF65-F5344CB8AC3E}">
        <p14:creationId xmlns:p14="http://schemas.microsoft.com/office/powerpoint/2010/main" val="3196532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577" y="4686501"/>
            <a:ext cx="5398039" cy="4684786"/>
          </a:xfrm>
        </p:spPr>
        <p:txBody>
          <a:bodyPr>
            <a:noAutofit/>
          </a:bodyPr>
          <a:lstStyle/>
          <a:p>
            <a:r>
              <a:rPr lang="hr-HR" sz="1600" dirty="0"/>
              <a:t>Upravljačko tijelo za </a:t>
            </a:r>
            <a:r>
              <a:rPr lang="hr-HR" sz="1600" b="1" dirty="0"/>
              <a:t>Program konkurentnost i kohezija </a:t>
            </a:r>
            <a:r>
              <a:rPr lang="hr-HR" sz="1600" dirty="0"/>
              <a:t>je Ministarstvo regionalnoga razvoja i fondova Europske unije</a:t>
            </a:r>
          </a:p>
          <a:p>
            <a:r>
              <a:rPr lang="hr-HR" b="1" dirty="0"/>
              <a:t>Operativni program Konkurentnost i kohezija 2014.-2020. </a:t>
            </a:r>
            <a:r>
              <a:rPr lang="hr-HR" dirty="0"/>
              <a:t>temeljni je programski dokument kojim se provodi kohezijska politika Europske unije i doprinosi cilju </a:t>
            </a:r>
            <a:r>
              <a:rPr lang="hr-HR" b="1" dirty="0"/>
              <a:t>Ulaganje za rast i radna mjesta</a:t>
            </a:r>
            <a:r>
              <a:rPr lang="hr-HR" dirty="0"/>
              <a:t> kroz poticanje ulaganja u infrastrukturne investicije (u područjima prometa, energetike, zaštite okoliša, ICT-a) i pružanje potpore razvoju poduzetništva i istraživačkih djelatnosti.</a:t>
            </a:r>
          </a:p>
          <a:p>
            <a:r>
              <a:rPr lang="hr-HR" dirty="0"/>
              <a:t>U okviru Operativnog programa Konkurentnost i kohezija 2014.-2020. Republici Hrvatskoj je na raspolaganju </a:t>
            </a:r>
            <a:r>
              <a:rPr lang="hr-HR" b="1" dirty="0"/>
              <a:t>6,831 milijarda eura</a:t>
            </a:r>
            <a:r>
              <a:rPr lang="hr-HR" dirty="0"/>
              <a:t> od čega </a:t>
            </a:r>
            <a:r>
              <a:rPr lang="hr-HR" b="1" dirty="0"/>
              <a:t>4,321 milijarda eura</a:t>
            </a:r>
            <a:r>
              <a:rPr lang="hr-HR" dirty="0"/>
              <a:t> iz </a:t>
            </a:r>
            <a:r>
              <a:rPr lang="hr-HR" b="1" u="sng" dirty="0">
                <a:hlinkClick r:id="rId3"/>
              </a:rPr>
              <a:t>Europskog fonda za regionalni razvoj (EFRR)</a:t>
            </a:r>
            <a:r>
              <a:rPr lang="hr-HR" dirty="0"/>
              <a:t> i </a:t>
            </a:r>
            <a:r>
              <a:rPr lang="hr-HR" b="1" dirty="0"/>
              <a:t>2,510 milijardi eura</a:t>
            </a:r>
            <a:r>
              <a:rPr lang="hr-HR" dirty="0"/>
              <a:t> iz </a:t>
            </a:r>
            <a:r>
              <a:rPr lang="hr-HR" b="1" u="sng" dirty="0">
                <a:hlinkClick r:id="rId4"/>
              </a:rPr>
              <a:t>Kohezijskog fonda (KF)</a:t>
            </a:r>
            <a:r>
              <a:rPr lang="hr-HR" dirty="0"/>
              <a:t>. Kada se tome pridoda obvezno sufinanciranje provedbe operativnog programa iz proračuna Republike Hrvatske, njegova ukupna vrijednost raste na </a:t>
            </a:r>
            <a:r>
              <a:rPr lang="hr-HR" b="1" dirty="0"/>
              <a:t>8,037 milijardi eura</a:t>
            </a:r>
            <a:r>
              <a:rPr lang="hr-HR" dirty="0"/>
              <a:t>.</a:t>
            </a:r>
          </a:p>
          <a:p>
            <a:endParaRPr lang="hr-HR" sz="1600" dirty="0"/>
          </a:p>
          <a:p>
            <a:r>
              <a:rPr lang="hr-HR" sz="1600" dirty="0"/>
              <a:t>Upravljačko tijelo za </a:t>
            </a:r>
            <a:r>
              <a:rPr lang="hr-HR" sz="1600" b="1" dirty="0"/>
              <a:t>Program ruralnog razvoja </a:t>
            </a:r>
            <a:r>
              <a:rPr lang="hr-HR" sz="1600" dirty="0"/>
              <a:t>je Ministarstvo poljoprivrede, provedbeno </a:t>
            </a:r>
            <a:r>
              <a:rPr lang="en-US" sz="1600" dirty="0" err="1"/>
              <a:t>Agencija</a:t>
            </a:r>
            <a:r>
              <a:rPr lang="en-US" sz="1600" dirty="0"/>
              <a:t> </a:t>
            </a:r>
            <a:r>
              <a:rPr lang="en-US" sz="1600" dirty="0" err="1"/>
              <a:t>za</a:t>
            </a:r>
            <a:r>
              <a:rPr lang="en-US" sz="1600" dirty="0"/>
              <a:t> </a:t>
            </a:r>
            <a:r>
              <a:rPr lang="en-US" sz="1600" dirty="0" err="1"/>
              <a:t>plaćanja</a:t>
            </a:r>
            <a:r>
              <a:rPr lang="en-US" sz="1600" dirty="0"/>
              <a:t> u </a:t>
            </a:r>
            <a:r>
              <a:rPr lang="en-US" sz="1600" dirty="0" err="1"/>
              <a:t>poljoprivredi</a:t>
            </a:r>
            <a:r>
              <a:rPr lang="en-US" sz="1600" dirty="0"/>
              <a:t>, </a:t>
            </a:r>
            <a:r>
              <a:rPr lang="en-US" sz="1600" dirty="0" err="1"/>
              <a:t>ribarstvu</a:t>
            </a:r>
            <a:r>
              <a:rPr lang="en-US" sz="1600" dirty="0"/>
              <a:t> </a:t>
            </a:r>
            <a:r>
              <a:rPr lang="en-US" sz="1600" dirty="0" err="1"/>
              <a:t>i</a:t>
            </a:r>
            <a:r>
              <a:rPr lang="en-US" sz="1600" dirty="0"/>
              <a:t> </a:t>
            </a:r>
            <a:r>
              <a:rPr lang="en-US" sz="1600" dirty="0" err="1"/>
              <a:t>ruralnom</a:t>
            </a:r>
            <a:r>
              <a:rPr lang="en-US" sz="1600" dirty="0"/>
              <a:t> </a:t>
            </a:r>
            <a:r>
              <a:rPr lang="en-US" sz="1600" dirty="0" err="1"/>
              <a:t>razvoju</a:t>
            </a:r>
            <a:r>
              <a:rPr lang="hr-HR" sz="1600" dirty="0"/>
              <a:t> </a:t>
            </a:r>
          </a:p>
          <a:p>
            <a:r>
              <a:rPr lang="hr-HR" sz="1600" dirty="0"/>
              <a:t>Ukupna alokacija iznosi gotovo 2,4 milijarde EUR, od čega je udio EU sredstava preko 2 milijarde EUR. Ovaj program ima za cilj povećanje konkurentnosti hrvatske poljoprivrede, šumarstva i prerađivačke industrije, ali i unaprjeđenja životnih i radnih uvjeta u ruralnim područjima općenito. U 2017. godini iz ovog OP, kroz razne mjere, isplaćeno je otočnim subjektima preko 34.000.000,00 kn</a:t>
            </a:r>
          </a:p>
          <a:p>
            <a:pPr defTabSz="910543"/>
            <a:endParaRPr lang="hr-HR" sz="1600" b="1" i="1" u="sng" dirty="0">
              <a:solidFill>
                <a:srgbClr val="111F8A"/>
              </a:solidFill>
            </a:endParaRPr>
          </a:p>
          <a:p>
            <a:r>
              <a:rPr lang="hr-HR" sz="1600" dirty="0"/>
              <a:t>Upravljačko tijelo za </a:t>
            </a:r>
            <a:r>
              <a:rPr lang="hr-HR" sz="1600" b="1" dirty="0"/>
              <a:t>OP za pomorstvo i ribarstvo </a:t>
            </a:r>
            <a:r>
              <a:rPr lang="hr-HR" sz="1600" dirty="0"/>
              <a:t>je Ministarstvo poljoprivrede, provedbeno </a:t>
            </a:r>
            <a:r>
              <a:rPr lang="en-US" sz="1600" dirty="0" err="1"/>
              <a:t>Agencija</a:t>
            </a:r>
            <a:r>
              <a:rPr lang="en-US" sz="1600" dirty="0"/>
              <a:t> </a:t>
            </a:r>
            <a:r>
              <a:rPr lang="en-US" sz="1600" dirty="0" err="1"/>
              <a:t>za</a:t>
            </a:r>
            <a:r>
              <a:rPr lang="en-US" sz="1600" dirty="0"/>
              <a:t> </a:t>
            </a:r>
            <a:r>
              <a:rPr lang="en-US" sz="1600" dirty="0" err="1"/>
              <a:t>plaćanja</a:t>
            </a:r>
            <a:r>
              <a:rPr lang="en-US" sz="1600" dirty="0"/>
              <a:t> u </a:t>
            </a:r>
            <a:r>
              <a:rPr lang="en-US" sz="1600" dirty="0" err="1"/>
              <a:t>poljoprivredi</a:t>
            </a:r>
            <a:r>
              <a:rPr lang="en-US" sz="1600" dirty="0"/>
              <a:t>, </a:t>
            </a:r>
            <a:r>
              <a:rPr lang="en-US" sz="1600" dirty="0" err="1"/>
              <a:t>ribarstvu</a:t>
            </a:r>
            <a:r>
              <a:rPr lang="en-US" sz="1600" dirty="0"/>
              <a:t> </a:t>
            </a:r>
            <a:r>
              <a:rPr lang="en-US" sz="1600" dirty="0" err="1"/>
              <a:t>i</a:t>
            </a:r>
            <a:r>
              <a:rPr lang="en-US" sz="1600" dirty="0"/>
              <a:t> </a:t>
            </a:r>
            <a:r>
              <a:rPr lang="en-US" sz="1600" dirty="0" err="1"/>
              <a:t>ruralnom</a:t>
            </a:r>
            <a:r>
              <a:rPr lang="en-US" sz="1600" dirty="0"/>
              <a:t> </a:t>
            </a:r>
            <a:r>
              <a:rPr lang="en-US" sz="1600" dirty="0" err="1"/>
              <a:t>razvoju</a:t>
            </a:r>
            <a:r>
              <a:rPr lang="hr-HR" sz="1600" dirty="0"/>
              <a:t> .</a:t>
            </a:r>
          </a:p>
          <a:p>
            <a:r>
              <a:rPr lang="hr-HR" sz="1600" dirty="0"/>
              <a:t>Ukupna alokacija za cijelo razdoblje iznosi 350 milijuna EUR, od čega je udio EU sredstava 252,2 milijuna EUR. Program obuhvaća preko 36 mjera za sektor ribarstva. U 2017. godini iz ovog OP, kroz razne mjere, isplaćeno je otočnim subjektima preko 65.000.000,00 kn</a:t>
            </a:r>
          </a:p>
          <a:p>
            <a:r>
              <a:rPr lang="hr-HR" sz="1600" dirty="0"/>
              <a:t> </a:t>
            </a:r>
          </a:p>
          <a:p>
            <a:r>
              <a:rPr lang="hr-HR" sz="1600" dirty="0"/>
              <a:t>Upravljačko tijelo </a:t>
            </a:r>
            <a:r>
              <a:rPr lang="hr-HR" sz="1600" b="1" dirty="0"/>
              <a:t>za OP Učinkoviti ljudski potencijali 2014.-2020. </a:t>
            </a:r>
            <a:r>
              <a:rPr lang="hr-HR" sz="1600" dirty="0"/>
              <a:t>Ministarstvo rada i mirovinskog sustava.  Osnovni cilj Operativnog programa je pridonijeti rastu zapošljavanja i jačanju socijalne kohezije u Hrvatskoj. Njegova je ukupna vrijednost 1,85 milijardi eura, od čega se 1,58 milijardi financira iz proračuna Europske unije, uključujući 66 milijuna eura iz </a:t>
            </a:r>
            <a:r>
              <a:rPr lang="hr-HR" sz="1600" dirty="0">
                <a:hlinkClick r:id="rId5"/>
              </a:rPr>
              <a:t>Inicijative za zapošljavanje mladih</a:t>
            </a:r>
            <a:r>
              <a:rPr lang="hr-HR" sz="1600" dirty="0"/>
              <a:t>.</a:t>
            </a:r>
          </a:p>
          <a:p>
            <a:pPr marL="341454" indent="-341454" algn="just">
              <a:buSzPts val="1000"/>
              <a:buFont typeface="Symbol" panose="05050102010706020507" pitchFamily="18" charset="2"/>
              <a:buChar char=""/>
              <a:tabLst>
                <a:tab pos="455272" algn="l"/>
              </a:tabLst>
            </a:pPr>
            <a:endParaRPr lang="hr-HR" sz="1600" dirty="0">
              <a:latin typeface="Times New Roman" panose="02020603050405020304" pitchFamily="18" charset="0"/>
              <a:ea typeface="Calibri" panose="020F0502020204030204" pitchFamily="34" charset="0"/>
              <a:cs typeface="Times New Roman" panose="02020603050405020304" pitchFamily="18" charset="0"/>
            </a:endParaRPr>
          </a:p>
          <a:p>
            <a:pPr marL="341454" indent="-341454" algn="just">
              <a:buSzPts val="1000"/>
              <a:buFont typeface="Symbol" panose="05050102010706020507" pitchFamily="18" charset="2"/>
              <a:buChar char=""/>
              <a:tabLst>
                <a:tab pos="455272" algn="l"/>
              </a:tabLst>
            </a:pPr>
            <a:endParaRPr lang="hr-HR" sz="1600" dirty="0">
              <a:latin typeface="Times New Roman" panose="02020603050405020304" pitchFamily="18" charset="0"/>
              <a:ea typeface="Calibri" panose="020F0502020204030204" pitchFamily="34" charset="0"/>
              <a:cs typeface="Times New Roman" panose="02020603050405020304" pitchFamily="18" charset="0"/>
            </a:endParaRPr>
          </a:p>
          <a:p>
            <a:pPr marL="341454" indent="-341454" algn="just">
              <a:buSzPts val="1000"/>
              <a:buFont typeface="Symbol" panose="05050102010706020507" pitchFamily="18" charset="2"/>
              <a:buChar char=""/>
              <a:tabLst>
                <a:tab pos="455272" algn="l"/>
              </a:tabLst>
            </a:pPr>
            <a:endParaRPr lang="hr-HR" sz="1400" dirty="0">
              <a:latin typeface="Calibri" panose="020F0502020204030204" pitchFamily="34" charset="0"/>
              <a:ea typeface="Calibri" panose="020F0502020204030204" pitchFamily="34" charset="0"/>
              <a:cs typeface="Times New Roman" panose="02020603050405020304" pitchFamily="18" charset="0"/>
            </a:endParaRPr>
          </a:p>
          <a:p>
            <a:endParaRPr lang="hr-HR" sz="1600" dirty="0"/>
          </a:p>
        </p:txBody>
      </p:sp>
      <p:sp>
        <p:nvSpPr>
          <p:cNvPr id="4" name="Slide Number Placeholder 3"/>
          <p:cNvSpPr>
            <a:spLocks noGrp="1"/>
          </p:cNvSpPr>
          <p:nvPr>
            <p:ph type="sldNum" sz="quarter" idx="10"/>
          </p:nvPr>
        </p:nvSpPr>
        <p:spPr/>
        <p:txBody>
          <a:bodyPr/>
          <a:lstStyle/>
          <a:p>
            <a:fld id="{B5EB7353-6CD8-48BC-B92E-394DC9D5E231}" type="slidenum">
              <a:rPr lang="hr-HR" smtClean="0"/>
              <a:t>13</a:t>
            </a:fld>
            <a:endParaRPr lang="hr-HR"/>
          </a:p>
        </p:txBody>
      </p:sp>
    </p:spTree>
    <p:extLst>
      <p:ext uri="{BB962C8B-B14F-4D97-AF65-F5344CB8AC3E}">
        <p14:creationId xmlns:p14="http://schemas.microsoft.com/office/powerpoint/2010/main" val="10374381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577" y="4686501"/>
            <a:ext cx="5398039" cy="4684786"/>
          </a:xfrm>
        </p:spPr>
        <p:txBody>
          <a:bodyPr>
            <a:noAutofit/>
          </a:bodyPr>
          <a:lstStyle/>
          <a:p>
            <a:r>
              <a:rPr lang="hr-HR" b="1" dirty="0"/>
              <a:t>Sadašnje mogućnosti povlačenja sredstava iz europskih fondova za projekte na hrvatskim otocima </a:t>
            </a:r>
            <a:r>
              <a:rPr lang="hr-HR" dirty="0"/>
              <a:t>postoje kroz sva 4 operativna programa:  OP Konkurentnost i kohezija 2014.-2020. (Upravljačko tijelo je MRRFEU), Program ruralnog razvoja Republike Hrvatske 2014.-2020. (</a:t>
            </a:r>
            <a:r>
              <a:rPr lang="hr-HR" dirty="0" err="1"/>
              <a:t>Podmjere</a:t>
            </a:r>
            <a:r>
              <a:rPr lang="hr-HR" dirty="0"/>
              <a:t> 7.2. i 7. 4. ) ;  Operativni program za pomorstvo i ribarstvo; OP Učinkoviti ljudski potencijali 2014.-2020.</a:t>
            </a:r>
          </a:p>
          <a:p>
            <a:r>
              <a:rPr lang="hr-HR" dirty="0"/>
              <a:t>Za novu financijsku perspektivu 2021.-2027. planira se programiranje posebnog operativnog programa za održivi razvoj otoka, čime želimo omogućiti još intenzivniji, organiziraniji i učinkovitiji razvoj otoka, a sadašnje mogućnosti bi bile kroz:  </a:t>
            </a:r>
          </a:p>
          <a:p>
            <a:r>
              <a:rPr lang="hr-HR" b="1" dirty="0"/>
              <a:t> </a:t>
            </a:r>
            <a:endParaRPr lang="hr-HR" dirty="0"/>
          </a:p>
          <a:p>
            <a:pPr lvl="0"/>
            <a:r>
              <a:rPr lang="hr-HR" b="1" u="sng" dirty="0"/>
              <a:t>OP Konkurentnost i kohezija 2014.-2020.  </a:t>
            </a:r>
            <a:endParaRPr lang="hr-HR" dirty="0"/>
          </a:p>
          <a:p>
            <a:r>
              <a:rPr lang="hr-HR" b="1" dirty="0"/>
              <a:t>Sc 2a1 </a:t>
            </a:r>
            <a:r>
              <a:rPr lang="hr-HR" dirty="0"/>
              <a:t>: Razvoj infrastrukture širokopojasne mreže sljedeće generacije u područjima bez infrastrukture širokopojasne mreže sljedeće generacije i bez dovoljno komercijalnog interesa, za maksimalno povećanje socijalne i ekonomske dobrobiti; ALOKACIJA 209.370.040 EUR </a:t>
            </a:r>
          </a:p>
          <a:p>
            <a:r>
              <a:rPr lang="hr-HR" b="1" dirty="0"/>
              <a:t>Sc 6i1</a:t>
            </a:r>
            <a:r>
              <a:rPr lang="hr-HR" dirty="0"/>
              <a:t>: Smanjena količina otpada koji se odlaže na odlagališta; ALOKACIJA 475.000.000 EUR </a:t>
            </a:r>
          </a:p>
          <a:p>
            <a:r>
              <a:rPr lang="hr-HR" b="1" dirty="0"/>
              <a:t>Sc 6ii1</a:t>
            </a:r>
            <a:r>
              <a:rPr lang="hr-HR" dirty="0"/>
              <a:t>: Unapređenje javnog vodoopskrbnog sustava sa svrhom osiguranja kvalitete i sigurnosti usluga opskrbe pitkom vodom; </a:t>
            </a:r>
          </a:p>
          <a:p>
            <a:r>
              <a:rPr lang="hr-HR" b="1" dirty="0"/>
              <a:t>Sc 6ii2</a:t>
            </a:r>
            <a:r>
              <a:rPr lang="hr-HR" dirty="0"/>
              <a:t>: Razvoj sustava prikupljanja i obrade otpadnih voda s ciljem doprinosa poboljšanju stanja voda; ALOKACIJA 1.049.340.216 EUR (za 6ii1 i 6ii2) </a:t>
            </a:r>
          </a:p>
          <a:p>
            <a:r>
              <a:rPr lang="hr-HR" b="1" dirty="0"/>
              <a:t>Sc 7ii1</a:t>
            </a:r>
            <a:r>
              <a:rPr lang="hr-HR" dirty="0"/>
              <a:t>: Poboljšanje dostupnosti naseljenih otoka za njihove stanovnike; ALOKACIJA 80.000.000 EUR</a:t>
            </a:r>
          </a:p>
          <a:p>
            <a:r>
              <a:rPr lang="hr-HR" b="1" dirty="0"/>
              <a:t>Sc 9a1</a:t>
            </a:r>
            <a:r>
              <a:rPr lang="hr-HR" dirty="0"/>
              <a:t>: Poboljšanje prijevoza i njege u hitnim medicinskim slučajevima s otoka uspostavom hitne pomorske medicinske službe; ALOKACIJA 45.000.000</a:t>
            </a:r>
            <a:r>
              <a:rPr lang="hr-HR" b="1" dirty="0"/>
              <a:t> </a:t>
            </a:r>
            <a:r>
              <a:rPr lang="hr-HR" dirty="0"/>
              <a:t>EUR</a:t>
            </a:r>
          </a:p>
          <a:p>
            <a:r>
              <a:rPr lang="hr-HR" b="1" dirty="0"/>
              <a:t>Sc 10a3: </a:t>
            </a:r>
            <a:br>
              <a:rPr lang="hr-HR" b="1" dirty="0"/>
            </a:br>
            <a:r>
              <a:rPr lang="hr-HR" dirty="0"/>
              <a:t>Povećanje relevantnosti strukovnog obrazovanja kroz poboljšanje uvjeta za stjecaje praktičnih vještina u ciljanim sektorima srednjeg strukovnog obrazovanja s ciljem postizanja veće </a:t>
            </a:r>
            <a:r>
              <a:rPr lang="hr-HR" dirty="0" err="1"/>
              <a:t>zapošljivosti</a:t>
            </a:r>
            <a:r>
              <a:rPr lang="hr-HR" dirty="0"/>
              <a:t> učenika srednjeg strukovnog obrazovanja... ALOKACIJA 63.000.000</a:t>
            </a:r>
            <a:r>
              <a:rPr lang="hr-HR" b="1" dirty="0"/>
              <a:t> </a:t>
            </a:r>
            <a:r>
              <a:rPr lang="hr-HR" dirty="0"/>
              <a:t>EUR</a:t>
            </a:r>
          </a:p>
          <a:p>
            <a:r>
              <a:rPr lang="hr-HR" b="1" u="sng" dirty="0"/>
              <a:t>Program ruralnog razvoja Republike Hrvatske 2014.-2020.; </a:t>
            </a:r>
            <a:r>
              <a:rPr lang="hr-HR" b="1" u="sng" dirty="0" err="1"/>
              <a:t>Podmjere</a:t>
            </a:r>
            <a:r>
              <a:rPr lang="hr-HR" b="1" u="sng" dirty="0"/>
              <a:t> 7.2. i 7. 4.  </a:t>
            </a:r>
            <a:endParaRPr lang="hr-HR" dirty="0"/>
          </a:p>
          <a:p>
            <a:r>
              <a:rPr lang="hr-HR" b="1" dirty="0"/>
              <a:t>Mjera M7 – Temeljne usluge i obnova sela u ruralnim područjima</a:t>
            </a:r>
            <a:endParaRPr lang="hr-HR" dirty="0"/>
          </a:p>
          <a:p>
            <a:r>
              <a:rPr lang="hr-HR" b="1" dirty="0" err="1"/>
              <a:t>Podmjera</a:t>
            </a:r>
            <a:r>
              <a:rPr lang="hr-HR" b="1" dirty="0"/>
              <a:t> 7.2. </a:t>
            </a:r>
            <a:r>
              <a:rPr lang="hr-HR" dirty="0"/>
              <a:t>Ulaganja u izradu, poboljšanje ili proširenje svih vrsta male infrastrukture, uključujući ulaganja u obnovljive izvore energije i uštedu energije</a:t>
            </a:r>
          </a:p>
          <a:p>
            <a:r>
              <a:rPr lang="hr-HR" b="1" dirty="0" err="1"/>
              <a:t>Podmjera</a:t>
            </a:r>
            <a:r>
              <a:rPr lang="hr-HR" b="1" dirty="0"/>
              <a:t> 7.4.</a:t>
            </a:r>
            <a:br>
              <a:rPr lang="hr-HR" b="1" dirty="0"/>
            </a:br>
            <a:r>
              <a:rPr lang="hr-HR" dirty="0"/>
              <a:t>Ulaganja u pokretanje, poboljšanje ili proširenje lokalnih temeljnih usluga za ruralno stanovništvo, uključujući slobodno vrijeme i kulturne aktivnosti te povezanu infrastrukturu</a:t>
            </a:r>
          </a:p>
          <a:p>
            <a:r>
              <a:rPr lang="hr-HR" b="1" dirty="0">
                <a:solidFill>
                  <a:srgbClr val="FF0000"/>
                </a:solidFill>
              </a:rPr>
              <a:t>aktualno</a:t>
            </a:r>
            <a:r>
              <a:rPr lang="hr-HR" b="1" dirty="0"/>
              <a:t> !  Tip operacije 7.4.1 </a:t>
            </a:r>
            <a:r>
              <a:rPr lang="hr-HR" dirty="0"/>
              <a:t>“Ulaganja u pokretanje, poboljšanje ili proširenje lokalnih temeljnih usluga za ruralno stanovništvo, uključujući slobodno vrijeme i kulturne aktivnosti te povezanu infrastrukturu”</a:t>
            </a:r>
          </a:p>
          <a:p>
            <a:pPr lvl="0"/>
            <a:r>
              <a:rPr lang="hr-HR" b="1" u="sng" dirty="0"/>
              <a:t>Operativni program za pomorstvo i ribarstvo</a:t>
            </a:r>
            <a:endParaRPr lang="hr-HR" dirty="0"/>
          </a:p>
          <a:p>
            <a:pPr lvl="0"/>
            <a:r>
              <a:rPr lang="hr-HR" b="1" u="sng" dirty="0"/>
              <a:t>OP Učinkoviti ljudski potencijali 2014.-2020.</a:t>
            </a:r>
            <a:endParaRPr lang="hr-HR" dirty="0"/>
          </a:p>
          <a:p>
            <a:pPr lvl="0"/>
            <a:r>
              <a:rPr lang="hr-HR" b="1" u="sng" dirty="0"/>
              <a:t>Programi Europske teritorijalne suradnje  - </a:t>
            </a:r>
            <a:r>
              <a:rPr lang="hr-HR" dirty="0"/>
              <a:t>usko su vezani uz javne politike i strategije.</a:t>
            </a:r>
          </a:p>
          <a:p>
            <a:pPr lvl="0"/>
            <a:r>
              <a:rPr lang="hr-HR" b="1" u="sng" dirty="0"/>
              <a:t>Fondovi zemalja Europskog gospodarskog prostora i Kraljevine Norveške…..</a:t>
            </a:r>
            <a:endParaRPr lang="hr-HR" dirty="0"/>
          </a:p>
          <a:p>
            <a:r>
              <a:rPr lang="hr-HR" dirty="0"/>
              <a:t>Raspisivanje prvih natječaja temeljem predviđeni programa očekuje se u drugoj polovici 2019. godine.  U ovoj fazi ne može se reći da je nešto direktno alocirano za otoke no pojedini dionici na otocima moći će se pronaći u nekim programskim prioritetima. </a:t>
            </a:r>
          </a:p>
          <a:p>
            <a:r>
              <a:rPr lang="hr-HR" dirty="0"/>
              <a:t> </a:t>
            </a:r>
          </a:p>
          <a:p>
            <a:r>
              <a:rPr lang="hr-HR" dirty="0"/>
              <a:t> </a:t>
            </a:r>
          </a:p>
          <a:p>
            <a:pPr defTabSz="914383"/>
            <a:endParaRPr lang="hr-HR" dirty="0"/>
          </a:p>
          <a:p>
            <a:endParaRPr lang="hr-HR" sz="1600" dirty="0"/>
          </a:p>
        </p:txBody>
      </p:sp>
      <p:sp>
        <p:nvSpPr>
          <p:cNvPr id="4" name="Slide Number Placeholder 3"/>
          <p:cNvSpPr>
            <a:spLocks noGrp="1"/>
          </p:cNvSpPr>
          <p:nvPr>
            <p:ph type="sldNum" sz="quarter" idx="10"/>
          </p:nvPr>
        </p:nvSpPr>
        <p:spPr/>
        <p:txBody>
          <a:bodyPr/>
          <a:lstStyle/>
          <a:p>
            <a:fld id="{B5EB7353-6CD8-48BC-B92E-394DC9D5E231}" type="slidenum">
              <a:rPr lang="hr-HR" smtClean="0"/>
              <a:t>14</a:t>
            </a:fld>
            <a:endParaRPr lang="hr-HR"/>
          </a:p>
        </p:txBody>
      </p:sp>
    </p:spTree>
    <p:extLst>
      <p:ext uri="{BB962C8B-B14F-4D97-AF65-F5344CB8AC3E}">
        <p14:creationId xmlns:p14="http://schemas.microsoft.com/office/powerpoint/2010/main" val="3102721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3577" y="4686501"/>
            <a:ext cx="5398039" cy="4684786"/>
          </a:xfrm>
        </p:spPr>
        <p:txBody>
          <a:bodyPr>
            <a:noAutofit/>
          </a:bodyPr>
          <a:lstStyle/>
          <a:p>
            <a:r>
              <a:rPr lang="hr-HR" sz="1600" dirty="0">
                <a:solidFill>
                  <a:srgbClr val="FF0000"/>
                </a:solidFill>
              </a:rPr>
              <a:t>Upravljačko tijelo za </a:t>
            </a:r>
            <a:r>
              <a:rPr lang="hr-HR" sz="1600" b="1" dirty="0">
                <a:solidFill>
                  <a:srgbClr val="FF0000"/>
                </a:solidFill>
              </a:rPr>
              <a:t>OP za pomorstvo i ribarstvo </a:t>
            </a:r>
            <a:r>
              <a:rPr lang="hr-HR" sz="1600" dirty="0">
                <a:solidFill>
                  <a:srgbClr val="FF0000"/>
                </a:solidFill>
              </a:rPr>
              <a:t>je Ministarstvo poljoprivrede, provedbeno </a:t>
            </a:r>
            <a:r>
              <a:rPr lang="en-US" sz="1600" dirty="0" err="1">
                <a:solidFill>
                  <a:srgbClr val="FF0000"/>
                </a:solidFill>
              </a:rPr>
              <a:t>Agencija</a:t>
            </a:r>
            <a:r>
              <a:rPr lang="en-US" sz="1600" dirty="0">
                <a:solidFill>
                  <a:srgbClr val="FF0000"/>
                </a:solidFill>
              </a:rPr>
              <a:t> </a:t>
            </a:r>
            <a:r>
              <a:rPr lang="en-US" sz="1600" dirty="0" err="1">
                <a:solidFill>
                  <a:srgbClr val="FF0000"/>
                </a:solidFill>
              </a:rPr>
              <a:t>za</a:t>
            </a:r>
            <a:r>
              <a:rPr lang="en-US" sz="1600" dirty="0">
                <a:solidFill>
                  <a:srgbClr val="FF0000"/>
                </a:solidFill>
              </a:rPr>
              <a:t> </a:t>
            </a:r>
            <a:r>
              <a:rPr lang="en-US" sz="1600" dirty="0" err="1">
                <a:solidFill>
                  <a:srgbClr val="FF0000"/>
                </a:solidFill>
              </a:rPr>
              <a:t>plaćanja</a:t>
            </a:r>
            <a:r>
              <a:rPr lang="en-US" sz="1600" dirty="0">
                <a:solidFill>
                  <a:srgbClr val="FF0000"/>
                </a:solidFill>
              </a:rPr>
              <a:t> u </a:t>
            </a:r>
            <a:r>
              <a:rPr lang="en-US" sz="1600" dirty="0" err="1">
                <a:solidFill>
                  <a:srgbClr val="FF0000"/>
                </a:solidFill>
              </a:rPr>
              <a:t>poljoprivredi</a:t>
            </a:r>
            <a:r>
              <a:rPr lang="en-US" sz="1600" dirty="0">
                <a:solidFill>
                  <a:srgbClr val="FF0000"/>
                </a:solidFill>
              </a:rPr>
              <a:t>, </a:t>
            </a:r>
            <a:r>
              <a:rPr lang="en-US" sz="1600" dirty="0" err="1">
                <a:solidFill>
                  <a:srgbClr val="FF0000"/>
                </a:solidFill>
              </a:rPr>
              <a:t>ribarstvu</a:t>
            </a:r>
            <a:r>
              <a:rPr lang="en-US" sz="1600" dirty="0">
                <a:solidFill>
                  <a:srgbClr val="FF0000"/>
                </a:solidFill>
              </a:rPr>
              <a:t> </a:t>
            </a:r>
            <a:r>
              <a:rPr lang="en-US" sz="1600" dirty="0" err="1">
                <a:solidFill>
                  <a:srgbClr val="FF0000"/>
                </a:solidFill>
              </a:rPr>
              <a:t>i</a:t>
            </a:r>
            <a:r>
              <a:rPr lang="en-US" sz="1600" dirty="0">
                <a:solidFill>
                  <a:srgbClr val="FF0000"/>
                </a:solidFill>
              </a:rPr>
              <a:t> </a:t>
            </a:r>
            <a:r>
              <a:rPr lang="en-US" sz="1600" dirty="0" err="1">
                <a:solidFill>
                  <a:srgbClr val="FF0000"/>
                </a:solidFill>
              </a:rPr>
              <a:t>ruralnom</a:t>
            </a:r>
            <a:r>
              <a:rPr lang="en-US" sz="1600" dirty="0">
                <a:solidFill>
                  <a:srgbClr val="FF0000"/>
                </a:solidFill>
              </a:rPr>
              <a:t> </a:t>
            </a:r>
            <a:r>
              <a:rPr lang="en-US" sz="1600" dirty="0" err="1">
                <a:solidFill>
                  <a:srgbClr val="FF0000"/>
                </a:solidFill>
              </a:rPr>
              <a:t>razvoju</a:t>
            </a:r>
            <a:r>
              <a:rPr lang="hr-HR" sz="1600" dirty="0">
                <a:solidFill>
                  <a:srgbClr val="FF0000"/>
                </a:solidFill>
              </a:rPr>
              <a:t> .</a:t>
            </a:r>
          </a:p>
          <a:p>
            <a:r>
              <a:rPr lang="hr-HR" sz="1600" dirty="0">
                <a:solidFill>
                  <a:srgbClr val="FF0000"/>
                </a:solidFill>
              </a:rPr>
              <a:t>Ukupna alokacija za cijelo razdoblje iznosi 350 milijuna EUR, od čega je udio EU sredstava 252,2 milijuna EUR. Program obuhvaća preko 36 mjera za sektor ribarstva. U 2017. godini iz ovog OP, kroz razne mjere, isplaćeno je otočnim subjektima preko 65.000.000,00 kn</a:t>
            </a:r>
          </a:p>
          <a:p>
            <a:r>
              <a:rPr lang="hr-HR" sz="1600" dirty="0">
                <a:solidFill>
                  <a:srgbClr val="FF0000"/>
                </a:solidFill>
              </a:rPr>
              <a:t> </a:t>
            </a:r>
          </a:p>
          <a:p>
            <a:r>
              <a:rPr lang="hr-HR" sz="1600" dirty="0">
                <a:solidFill>
                  <a:srgbClr val="FF0000"/>
                </a:solidFill>
              </a:rPr>
              <a:t>Upravljačko tijelo za </a:t>
            </a:r>
            <a:r>
              <a:rPr lang="hr-HR" sz="1600" b="1" dirty="0">
                <a:solidFill>
                  <a:srgbClr val="FF0000"/>
                </a:solidFill>
              </a:rPr>
              <a:t>Program ruralnog razvoja </a:t>
            </a:r>
            <a:r>
              <a:rPr lang="hr-HR" sz="1600" dirty="0">
                <a:solidFill>
                  <a:srgbClr val="FF0000"/>
                </a:solidFill>
              </a:rPr>
              <a:t>je Ministarstvo poljoprivrede, provedbeno </a:t>
            </a:r>
            <a:r>
              <a:rPr lang="en-US" sz="1600" dirty="0" err="1">
                <a:solidFill>
                  <a:srgbClr val="FF0000"/>
                </a:solidFill>
              </a:rPr>
              <a:t>Agencija</a:t>
            </a:r>
            <a:r>
              <a:rPr lang="en-US" sz="1600" dirty="0">
                <a:solidFill>
                  <a:srgbClr val="FF0000"/>
                </a:solidFill>
              </a:rPr>
              <a:t> </a:t>
            </a:r>
            <a:r>
              <a:rPr lang="en-US" sz="1600" dirty="0" err="1">
                <a:solidFill>
                  <a:srgbClr val="FF0000"/>
                </a:solidFill>
              </a:rPr>
              <a:t>za</a:t>
            </a:r>
            <a:r>
              <a:rPr lang="en-US" sz="1600" dirty="0">
                <a:solidFill>
                  <a:srgbClr val="FF0000"/>
                </a:solidFill>
              </a:rPr>
              <a:t> </a:t>
            </a:r>
            <a:r>
              <a:rPr lang="en-US" sz="1600" dirty="0" err="1">
                <a:solidFill>
                  <a:srgbClr val="FF0000"/>
                </a:solidFill>
              </a:rPr>
              <a:t>plaćanja</a:t>
            </a:r>
            <a:r>
              <a:rPr lang="en-US" sz="1600" dirty="0">
                <a:solidFill>
                  <a:srgbClr val="FF0000"/>
                </a:solidFill>
              </a:rPr>
              <a:t> u </a:t>
            </a:r>
            <a:r>
              <a:rPr lang="en-US" sz="1600" dirty="0" err="1">
                <a:solidFill>
                  <a:srgbClr val="FF0000"/>
                </a:solidFill>
              </a:rPr>
              <a:t>poljoprivredi</a:t>
            </a:r>
            <a:r>
              <a:rPr lang="en-US" sz="1600" dirty="0">
                <a:solidFill>
                  <a:srgbClr val="FF0000"/>
                </a:solidFill>
              </a:rPr>
              <a:t>, </a:t>
            </a:r>
            <a:r>
              <a:rPr lang="en-US" sz="1600" dirty="0" err="1">
                <a:solidFill>
                  <a:srgbClr val="FF0000"/>
                </a:solidFill>
              </a:rPr>
              <a:t>ribarstvu</a:t>
            </a:r>
            <a:r>
              <a:rPr lang="en-US" sz="1600" dirty="0">
                <a:solidFill>
                  <a:srgbClr val="FF0000"/>
                </a:solidFill>
              </a:rPr>
              <a:t> </a:t>
            </a:r>
            <a:r>
              <a:rPr lang="en-US" sz="1600" dirty="0" err="1">
                <a:solidFill>
                  <a:srgbClr val="FF0000"/>
                </a:solidFill>
              </a:rPr>
              <a:t>i</a:t>
            </a:r>
            <a:r>
              <a:rPr lang="en-US" sz="1600" dirty="0">
                <a:solidFill>
                  <a:srgbClr val="FF0000"/>
                </a:solidFill>
              </a:rPr>
              <a:t> </a:t>
            </a:r>
            <a:r>
              <a:rPr lang="en-US" sz="1600" dirty="0" err="1">
                <a:solidFill>
                  <a:srgbClr val="FF0000"/>
                </a:solidFill>
              </a:rPr>
              <a:t>ruralnom</a:t>
            </a:r>
            <a:r>
              <a:rPr lang="en-US" sz="1600" dirty="0">
                <a:solidFill>
                  <a:srgbClr val="FF0000"/>
                </a:solidFill>
              </a:rPr>
              <a:t> </a:t>
            </a:r>
            <a:r>
              <a:rPr lang="en-US" sz="1600" dirty="0" err="1">
                <a:solidFill>
                  <a:srgbClr val="FF0000"/>
                </a:solidFill>
              </a:rPr>
              <a:t>razvoju</a:t>
            </a:r>
            <a:r>
              <a:rPr lang="hr-HR" sz="1600" dirty="0">
                <a:solidFill>
                  <a:srgbClr val="FF0000"/>
                </a:solidFill>
              </a:rPr>
              <a:t> </a:t>
            </a:r>
          </a:p>
          <a:p>
            <a:r>
              <a:rPr lang="hr-HR" sz="1600" dirty="0">
                <a:solidFill>
                  <a:srgbClr val="FF0000"/>
                </a:solidFill>
              </a:rPr>
              <a:t>Ukupna alokacija iznosi gotovo 2,4 milijarde EUR, od čega je udio EU sredstava preko 2 milijarde EUR. Ovaj program ima za cilj povećanje konkurentnosti hrvatske poljoprivrede, šumarstva i prerađivačke industrije, ali i unaprjeđenja životnih i radnih uvjeta u ruralnim područjima općenito. U 2017. godini iz ovog OP, kroz razne mjere, isplaćeno je otočnim subjektima preko 34.000.000,00 kn</a:t>
            </a:r>
          </a:p>
          <a:p>
            <a:pPr defTabSz="910543"/>
            <a:endParaRPr lang="hr-HR" sz="1600" b="1" i="1" u="sng" dirty="0">
              <a:solidFill>
                <a:srgbClr val="FF0000"/>
              </a:solidFill>
            </a:endParaRPr>
          </a:p>
          <a:p>
            <a:r>
              <a:rPr lang="hr-HR" sz="1600" dirty="0">
                <a:solidFill>
                  <a:srgbClr val="FF0000"/>
                </a:solidFill>
              </a:rPr>
              <a:t>Upravljačko tijelo </a:t>
            </a:r>
            <a:r>
              <a:rPr lang="hr-HR" sz="1600" b="1" dirty="0">
                <a:solidFill>
                  <a:srgbClr val="FF0000"/>
                </a:solidFill>
              </a:rPr>
              <a:t>za OP Učinkoviti ljudski potencijali 2014.-2020. </a:t>
            </a:r>
            <a:r>
              <a:rPr lang="hr-HR" sz="1600" dirty="0">
                <a:solidFill>
                  <a:srgbClr val="FF0000"/>
                </a:solidFill>
              </a:rPr>
              <a:t>Ministarstvo rada i mirovinskog sustava.  Osnovni cilj Operativnog programa je pridonijeti rastu zapošljavanja i jačanju socijalne kohezije u Hrvatskoj. Njegova je ukupna vrijednost 1,85 milijardi eura, od čega se 1,58 milijardi financira iz proračuna Europske unije, uključujući 66 milijuna eura iz </a:t>
            </a:r>
            <a:r>
              <a:rPr lang="hr-HR" sz="1600" dirty="0">
                <a:solidFill>
                  <a:srgbClr val="FF0000"/>
                </a:solidFill>
                <a:hlinkClick r:id="rId3"/>
              </a:rPr>
              <a:t>Inicijative za zapošljavanje mladih</a:t>
            </a:r>
            <a:r>
              <a:rPr lang="hr-HR" sz="1600" dirty="0">
                <a:solidFill>
                  <a:srgbClr val="FF0000"/>
                </a:solidFill>
              </a:rPr>
              <a:t>.</a:t>
            </a:r>
          </a:p>
          <a:p>
            <a:r>
              <a:rPr lang="hr-HR" dirty="0"/>
              <a:t> </a:t>
            </a:r>
          </a:p>
          <a:p>
            <a:pPr defTabSz="914383"/>
            <a:endParaRPr lang="hr-HR" b="1" i="1" u="sng" dirty="0">
              <a:solidFill>
                <a:srgbClr val="111F8A"/>
              </a:solidFill>
            </a:endParaRPr>
          </a:p>
          <a:p>
            <a:pPr lvl="0"/>
            <a:endParaRPr lang="hr-HR" dirty="0"/>
          </a:p>
          <a:p>
            <a:r>
              <a:rPr lang="hr-HR" dirty="0"/>
              <a:t> </a:t>
            </a:r>
          </a:p>
          <a:p>
            <a:pPr defTabSz="914383"/>
            <a:endParaRPr lang="hr-HR" dirty="0"/>
          </a:p>
          <a:p>
            <a:endParaRPr lang="hr-HR" sz="1600" dirty="0"/>
          </a:p>
        </p:txBody>
      </p:sp>
      <p:sp>
        <p:nvSpPr>
          <p:cNvPr id="4" name="Slide Number Placeholder 3"/>
          <p:cNvSpPr>
            <a:spLocks noGrp="1"/>
          </p:cNvSpPr>
          <p:nvPr>
            <p:ph type="sldNum" sz="quarter" idx="10"/>
          </p:nvPr>
        </p:nvSpPr>
        <p:spPr/>
        <p:txBody>
          <a:bodyPr/>
          <a:lstStyle/>
          <a:p>
            <a:fld id="{B5EB7353-6CD8-48BC-B92E-394DC9D5E231}" type="slidenum">
              <a:rPr lang="hr-HR" smtClean="0"/>
              <a:t>15</a:t>
            </a:fld>
            <a:endParaRPr lang="hr-HR"/>
          </a:p>
        </p:txBody>
      </p:sp>
    </p:spTree>
    <p:extLst>
      <p:ext uri="{BB962C8B-B14F-4D97-AF65-F5344CB8AC3E}">
        <p14:creationId xmlns:p14="http://schemas.microsoft.com/office/powerpoint/2010/main" val="4138110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9600" b="1" dirty="0">
                <a:solidFill>
                  <a:srgbClr val="111F8A"/>
                </a:solidFill>
              </a:rPr>
              <a:t>Potencijalni izvor financiranja razvojnih otočnih projekata su također i  </a:t>
            </a:r>
            <a:r>
              <a:rPr lang="hr-HR" b="1" dirty="0">
                <a:solidFill>
                  <a:srgbClr val="111F8A"/>
                </a:solidFill>
              </a:rPr>
              <a:t>Programi Europske teritorijalne suradnje</a:t>
            </a:r>
          </a:p>
          <a:p>
            <a:endParaRPr lang="hr-HR" dirty="0"/>
          </a:p>
          <a:p>
            <a:r>
              <a:rPr lang="hr-HR" dirty="0">
                <a:solidFill>
                  <a:srgbClr val="2D3587"/>
                </a:solidFill>
                <a:latin typeface="VladaRHSerif Reg"/>
              </a:rPr>
              <a:t>Stopa sufinanciranja iz EFRR-a iznosi do maksimalno 85%, dok preostalih 15% trebaju osigurati projektni partneri iz vlastitih izvora</a:t>
            </a:r>
          </a:p>
          <a:p>
            <a:endParaRPr lang="hr-HR" dirty="0">
              <a:solidFill>
                <a:srgbClr val="2D3587"/>
              </a:solidFill>
              <a:latin typeface="VladaRHSerif Reg"/>
            </a:endParaRPr>
          </a:p>
          <a:p>
            <a:r>
              <a:rPr lang="hr-HR" dirty="0">
                <a:solidFill>
                  <a:srgbClr val="2D3587"/>
                </a:solidFill>
                <a:latin typeface="VladaRHSerif Reg"/>
              </a:rPr>
              <a:t>Za obalno otočne županije su prihvatljivi programi:  </a:t>
            </a:r>
          </a:p>
          <a:p>
            <a:endParaRPr lang="hr-HR" dirty="0">
              <a:solidFill>
                <a:srgbClr val="2D3587"/>
              </a:solidFill>
              <a:latin typeface="VladaRHSerif Reg"/>
            </a:endParaRPr>
          </a:p>
          <a:p>
            <a:r>
              <a:rPr lang="hr-HR" b="1" i="1" dirty="0">
                <a:solidFill>
                  <a:srgbClr val="2D3587"/>
                </a:solidFill>
              </a:rPr>
              <a:t>- Prekogranični programi</a:t>
            </a:r>
          </a:p>
          <a:p>
            <a:r>
              <a:rPr lang="hr-HR" dirty="0">
                <a:solidFill>
                  <a:srgbClr val="111F8A"/>
                </a:solidFill>
              </a:rPr>
              <a:t>INTERREG V-A Italija – Hrvatska 2014. – 2020. </a:t>
            </a:r>
          </a:p>
          <a:p>
            <a:r>
              <a:rPr lang="hr-HR" dirty="0">
                <a:solidFill>
                  <a:srgbClr val="111F8A"/>
                </a:solidFill>
              </a:rPr>
              <a:t>Program suradnje INTERREG V-A Slovenija – Hrvatska 2014. – 2020. </a:t>
            </a:r>
          </a:p>
          <a:p>
            <a:endParaRPr lang="hr-HR" dirty="0">
              <a:solidFill>
                <a:srgbClr val="111F8A"/>
              </a:solidFill>
            </a:endParaRPr>
          </a:p>
          <a:p>
            <a:r>
              <a:rPr lang="hr-HR" b="1" i="1" dirty="0">
                <a:solidFill>
                  <a:srgbClr val="2D3587"/>
                </a:solidFill>
              </a:rPr>
              <a:t>- Programi transnacionalne suradnje </a:t>
            </a:r>
          </a:p>
          <a:p>
            <a:r>
              <a:rPr lang="hr-HR" dirty="0">
                <a:solidFill>
                  <a:srgbClr val="111F8A"/>
                </a:solidFill>
              </a:rPr>
              <a:t>INTERREG V-B Mediteran 2014. – 2020. </a:t>
            </a:r>
          </a:p>
          <a:p>
            <a:r>
              <a:rPr lang="hr-HR" dirty="0">
                <a:solidFill>
                  <a:srgbClr val="111F8A"/>
                </a:solidFill>
              </a:rPr>
              <a:t>INTERREG V-B Jadransko-jonski program transnacionalne suradnje 2014. – 2020. </a:t>
            </a:r>
            <a:endParaRPr lang="hr-HR" i="1" dirty="0"/>
          </a:p>
          <a:p>
            <a:r>
              <a:rPr lang="hr-HR" dirty="0">
                <a:solidFill>
                  <a:srgbClr val="111F8A"/>
                </a:solidFill>
              </a:rPr>
              <a:t>INTERREG V-B DUNAV 2014. – 2020. </a:t>
            </a:r>
          </a:p>
          <a:p>
            <a:r>
              <a:rPr lang="hr-HR" dirty="0">
                <a:solidFill>
                  <a:srgbClr val="111F8A"/>
                </a:solidFill>
              </a:rPr>
              <a:t>INTERREG V-B Središnja Europa 2014. – 2020. </a:t>
            </a:r>
          </a:p>
          <a:p>
            <a:endParaRPr lang="hr-HR" dirty="0">
              <a:solidFill>
                <a:srgbClr val="111F8A"/>
              </a:solidFill>
            </a:endParaRPr>
          </a:p>
          <a:p>
            <a:endParaRPr lang="hr-HR" dirty="0">
              <a:solidFill>
                <a:srgbClr val="111F8A"/>
              </a:solidFill>
            </a:endParaRPr>
          </a:p>
          <a:p>
            <a:pPr defTabSz="910560">
              <a:defRPr/>
            </a:pPr>
            <a:r>
              <a:rPr lang="hr-HR" b="1" dirty="0"/>
              <a:t>Natječaji  koji bi bili dostupni otocima</a:t>
            </a:r>
          </a:p>
          <a:p>
            <a:pPr defTabSz="910560">
              <a:defRPr/>
            </a:pPr>
            <a:endParaRPr lang="hr-HR" b="1" dirty="0"/>
          </a:p>
          <a:p>
            <a:pPr defTabSz="910560">
              <a:defRPr/>
            </a:pPr>
            <a:r>
              <a:rPr lang="hr-HR" dirty="0"/>
              <a:t>IT-HR                                strateški poziv                    65 milijuna eura                                kraj 2018, početak 2019</a:t>
            </a:r>
          </a:p>
          <a:p>
            <a:r>
              <a:rPr lang="hr-HR" dirty="0"/>
              <a:t>CENTRAL EUROPE           4. poziv                                15 milijuna eura                               kraj 2018, početak 2019</a:t>
            </a:r>
          </a:p>
          <a:p>
            <a:r>
              <a:rPr lang="hr-HR" dirty="0"/>
              <a:t>DUNAV                            3. poziv                                30 milijuna eura                               kraj 2018, početak 2019</a:t>
            </a:r>
          </a:p>
          <a:p>
            <a:r>
              <a:rPr lang="hr-HR" dirty="0"/>
              <a:t>MEDITERAN                    3. poziv                                30 milijuna eura                                kraj 2018, početak 2019</a:t>
            </a:r>
          </a:p>
          <a:p>
            <a:r>
              <a:rPr lang="hr-HR" dirty="0"/>
              <a:t>ADRION                           2. poziv	            15 milijuna eura                                Rujan ili Listopad 2018</a:t>
            </a:r>
          </a:p>
          <a:p>
            <a:r>
              <a:rPr lang="hr-HR" dirty="0"/>
              <a:t>			        (Inovacije, Transport)                              </a:t>
            </a:r>
          </a:p>
          <a:p>
            <a:endParaRPr lang="hr-HR" dirty="0">
              <a:solidFill>
                <a:srgbClr val="111F8A"/>
              </a:solidFill>
            </a:endParaRPr>
          </a:p>
          <a:p>
            <a:endParaRPr lang="hr-HR" dirty="0">
              <a:solidFill>
                <a:srgbClr val="2D3587"/>
              </a:solidFill>
              <a:latin typeface="VladaRHSerif Reg"/>
            </a:endParaRPr>
          </a:p>
          <a:p>
            <a:endParaRPr lang="hr-HR" b="1" dirty="0">
              <a:solidFill>
                <a:srgbClr val="2D3587"/>
              </a:solidFill>
              <a:latin typeface="VladaRHSerif Reg"/>
            </a:endParaRPr>
          </a:p>
          <a:p>
            <a:pPr defTabSz="910543"/>
            <a:r>
              <a:rPr lang="hr-HR" b="0" dirty="0">
                <a:solidFill>
                  <a:srgbClr val="111F8A"/>
                </a:solidFill>
              </a:rPr>
              <a:t>Npr. INTERREG V-A Italija – Hrvatska 2014. – 2020. </a:t>
            </a:r>
          </a:p>
          <a:p>
            <a:r>
              <a:rPr lang="hr-HR" b="0" dirty="0">
                <a:latin typeface="Times New Roman" panose="02020603050405020304" pitchFamily="18" charset="0"/>
                <a:ea typeface="Calibri" panose="020F0502020204030204" pitchFamily="34" charset="0"/>
                <a:cs typeface="Times New Roman" panose="02020603050405020304" pitchFamily="18" charset="0"/>
              </a:rPr>
              <a:t>Programsko područje:</a:t>
            </a:r>
            <a:endParaRPr lang="hr-HR" sz="1100" dirty="0">
              <a:latin typeface="Calibri" panose="020F0502020204030204" pitchFamily="34" charset="0"/>
              <a:ea typeface="Calibri" panose="020F0502020204030204" pitchFamily="34" charset="0"/>
              <a:cs typeface="Times New Roman" panose="02020603050405020304" pitchFamily="18" charset="0"/>
            </a:endParaRPr>
          </a:p>
          <a:p>
            <a:pPr marL="341454" indent="-341454" algn="just" defTabSz="910543">
              <a:buSzPts val="1000"/>
              <a:buFont typeface="Symbol" panose="05050102010706020507" pitchFamily="18" charset="2"/>
              <a:buChar char=""/>
              <a:tabLst>
                <a:tab pos="455272" algn="l"/>
              </a:tabLst>
              <a:defRPr/>
            </a:pPr>
            <a:r>
              <a:rPr lang="hr-HR" b="0" dirty="0">
                <a:latin typeface="Times New Roman" panose="02020603050405020304" pitchFamily="18" charset="0"/>
                <a:ea typeface="Calibri" panose="020F0502020204030204" pitchFamily="34" charset="0"/>
                <a:cs typeface="Times New Roman" panose="02020603050405020304" pitchFamily="18" charset="0"/>
              </a:rPr>
              <a:t>8 županija s hrvatske strane: Primorsko-goranska, Ličko-senjska, Zadarska, Šibensko-kninska, Splitsko-dalmatinska, Istarska, Dubrovačko-neretvanska i Karlovačka</a:t>
            </a:r>
          </a:p>
          <a:p>
            <a:pPr marL="341454" indent="-341454" algn="just">
              <a:buSzPts val="1000"/>
              <a:buFont typeface="Symbol" panose="05050102010706020507" pitchFamily="18" charset="2"/>
              <a:buChar char=""/>
              <a:tabLst>
                <a:tab pos="455272" algn="l"/>
              </a:tabLst>
            </a:pPr>
            <a:r>
              <a:rPr lang="hr-HR" b="0" dirty="0">
                <a:latin typeface="Times New Roman" panose="02020603050405020304" pitchFamily="18" charset="0"/>
                <a:ea typeface="Calibri" panose="020F0502020204030204" pitchFamily="34" charset="0"/>
                <a:cs typeface="Times New Roman" panose="02020603050405020304" pitchFamily="18" charset="0"/>
              </a:rPr>
              <a:t>25 pokrajina s talijanske strane: </a:t>
            </a:r>
            <a:r>
              <a:rPr lang="hr-HR" b="0" dirty="0" err="1">
                <a:latin typeface="Times New Roman" panose="02020603050405020304" pitchFamily="18" charset="0"/>
                <a:ea typeface="Calibri" panose="020F0502020204030204" pitchFamily="34" charset="0"/>
                <a:cs typeface="Times New Roman" panose="02020603050405020304" pitchFamily="18" charset="0"/>
              </a:rPr>
              <a:t>Teramo</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Pescara</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Chieti</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Abruzzo</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Campobasso</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Molise</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Brindisi</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Lecce</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Foggia</a:t>
            </a:r>
            <a:r>
              <a:rPr lang="hr-HR" b="0" dirty="0">
                <a:latin typeface="Times New Roman" panose="02020603050405020304" pitchFamily="18" charset="0"/>
                <a:ea typeface="Calibri" panose="020F0502020204030204" pitchFamily="34" charset="0"/>
                <a:cs typeface="Times New Roman" panose="02020603050405020304" pitchFamily="18" charset="0"/>
              </a:rPr>
              <a:t>, Bari, </a:t>
            </a:r>
            <a:r>
              <a:rPr lang="hr-HR" b="0" dirty="0" err="1">
                <a:latin typeface="Times New Roman" panose="02020603050405020304" pitchFamily="18" charset="0"/>
                <a:ea typeface="Calibri" panose="020F0502020204030204" pitchFamily="34" charset="0"/>
                <a:cs typeface="Times New Roman" panose="02020603050405020304" pitchFamily="18" charset="0"/>
              </a:rPr>
              <a:t>Barletta-Andria-Trani</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Puglia</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Venezia</a:t>
            </a:r>
            <a:r>
              <a:rPr lang="hr-HR" b="0" dirty="0">
                <a:latin typeface="Times New Roman" panose="02020603050405020304" pitchFamily="18" charset="0"/>
                <a:ea typeface="Calibri" panose="020F0502020204030204" pitchFamily="34" charset="0"/>
                <a:cs typeface="Times New Roman" panose="02020603050405020304" pitchFamily="18" charset="0"/>
              </a:rPr>
              <a:t>, Padova, </a:t>
            </a:r>
            <a:r>
              <a:rPr lang="hr-HR" b="0" dirty="0" err="1">
                <a:latin typeface="Times New Roman" panose="02020603050405020304" pitchFamily="18" charset="0"/>
                <a:ea typeface="Calibri" panose="020F0502020204030204" pitchFamily="34" charset="0"/>
                <a:cs typeface="Times New Roman" panose="02020603050405020304" pitchFamily="18" charset="0"/>
              </a:rPr>
              <a:t>Rovigo</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Veneto</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Pordenone</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Udine</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Gorizia</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Trieste</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Friuli</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Venezia</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Giulia</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Ferrara</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Ravenna</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Forlì-Cesena</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Rimini</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Emilia</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Romagna</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Pesaro</a:t>
            </a:r>
            <a:r>
              <a:rPr lang="hr-HR" b="0" dirty="0">
                <a:latin typeface="Times New Roman" panose="02020603050405020304" pitchFamily="18" charset="0"/>
                <a:ea typeface="Calibri" panose="020F0502020204030204" pitchFamily="34" charset="0"/>
                <a:cs typeface="Times New Roman" panose="02020603050405020304" pitchFamily="18" charset="0"/>
              </a:rPr>
              <a:t> e </a:t>
            </a:r>
            <a:r>
              <a:rPr lang="hr-HR" b="0" dirty="0" err="1">
                <a:latin typeface="Times New Roman" panose="02020603050405020304" pitchFamily="18" charset="0"/>
                <a:ea typeface="Calibri" panose="020F0502020204030204" pitchFamily="34" charset="0"/>
                <a:cs typeface="Times New Roman" panose="02020603050405020304" pitchFamily="18" charset="0"/>
              </a:rPr>
              <a:t>Urbino</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Ancona</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Macerata</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Ascoli</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Piceno</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Fermo</a:t>
            </a:r>
            <a:r>
              <a:rPr lang="hr-HR" b="0" dirty="0">
                <a:latin typeface="Times New Roman" panose="02020603050405020304" pitchFamily="18" charset="0"/>
                <a:ea typeface="Calibri" panose="020F0502020204030204" pitchFamily="34" charset="0"/>
                <a:cs typeface="Times New Roman" panose="02020603050405020304" pitchFamily="18" charset="0"/>
              </a:rPr>
              <a:t> (</a:t>
            </a:r>
            <a:r>
              <a:rPr lang="hr-HR" b="0" dirty="0" err="1">
                <a:latin typeface="Times New Roman" panose="02020603050405020304" pitchFamily="18" charset="0"/>
                <a:ea typeface="Calibri" panose="020F0502020204030204" pitchFamily="34" charset="0"/>
                <a:cs typeface="Times New Roman" panose="02020603050405020304" pitchFamily="18" charset="0"/>
              </a:rPr>
              <a:t>Marche</a:t>
            </a:r>
            <a:r>
              <a:rPr lang="hr-HR" b="0" dirty="0">
                <a:latin typeface="Times New Roman" panose="02020603050405020304" pitchFamily="18" charset="0"/>
                <a:ea typeface="Calibri" panose="020F0502020204030204" pitchFamily="34" charset="0"/>
                <a:cs typeface="Times New Roman" panose="02020603050405020304" pitchFamily="18" charset="0"/>
              </a:rPr>
              <a:t>)</a:t>
            </a:r>
          </a:p>
          <a:p>
            <a:pPr algn="just">
              <a:buSzPts val="1000"/>
              <a:tabLst>
                <a:tab pos="457192" algn="l"/>
              </a:tabLst>
            </a:pPr>
            <a:endParaRPr lang="hr-HR" dirty="0">
              <a:latin typeface="Times New Roman" panose="02020603050405020304" pitchFamily="18" charset="0"/>
              <a:ea typeface="Calibri" panose="020F0502020204030204" pitchFamily="34" charset="0"/>
              <a:cs typeface="Times New Roman" panose="02020603050405020304" pitchFamily="18" charset="0"/>
            </a:endParaRPr>
          </a:p>
          <a:p>
            <a:pPr marL="342894" indent="-342894" algn="just">
              <a:buSzPts val="1000"/>
              <a:buFont typeface="Symbol" panose="05050102010706020507" pitchFamily="18" charset="2"/>
              <a:buChar char=""/>
              <a:tabLst>
                <a:tab pos="457192" algn="l"/>
              </a:tabLst>
            </a:pPr>
            <a:endParaRPr lang="hr-HR" dirty="0">
              <a:latin typeface="Times New Roman" panose="02020603050405020304" pitchFamily="18" charset="0"/>
              <a:ea typeface="Calibri" panose="020F0502020204030204" pitchFamily="34" charset="0"/>
              <a:cs typeface="Times New Roman" panose="02020603050405020304" pitchFamily="18" charset="0"/>
            </a:endParaRPr>
          </a:p>
          <a:p>
            <a:pPr marL="342894" indent="-342894" algn="just">
              <a:buSzPts val="1000"/>
              <a:buFont typeface="Symbol" panose="05050102010706020507" pitchFamily="18" charset="2"/>
              <a:buChar char=""/>
              <a:tabLst>
                <a:tab pos="457192" algn="l"/>
              </a:tabLst>
            </a:pPr>
            <a:endParaRPr lang="hr-HR" dirty="0">
              <a:latin typeface="Times New Roman" panose="02020603050405020304" pitchFamily="18" charset="0"/>
              <a:ea typeface="Calibri" panose="020F0502020204030204" pitchFamily="34" charset="0"/>
              <a:cs typeface="Times New Roman" panose="02020603050405020304" pitchFamily="18" charset="0"/>
            </a:endParaRPr>
          </a:p>
          <a:p>
            <a:pPr marL="342894" indent="-342894" algn="just">
              <a:buSzPts val="1000"/>
              <a:buFont typeface="Symbol" panose="05050102010706020507" pitchFamily="18" charset="2"/>
              <a:buChar char=""/>
              <a:tabLst>
                <a:tab pos="457192" algn="l"/>
              </a:tabLst>
            </a:pPr>
            <a:endParaRPr lang="hr-HR" sz="1100" dirty="0">
              <a:latin typeface="Calibri" panose="020F0502020204030204" pitchFamily="34" charset="0"/>
              <a:ea typeface="Calibri" panose="020F0502020204030204" pitchFamily="34" charset="0"/>
              <a:cs typeface="Times New Roman" panose="02020603050405020304" pitchFamily="18" charset="0"/>
            </a:endParaRPr>
          </a:p>
          <a:p>
            <a:endParaRPr lang="hr-HR" b="1" dirty="0">
              <a:solidFill>
                <a:srgbClr val="2D3587"/>
              </a:solidFill>
              <a:latin typeface="VladaRHSerif Reg"/>
            </a:endParaRPr>
          </a:p>
          <a:p>
            <a:endParaRPr lang="hr-HR" b="1" dirty="0">
              <a:solidFill>
                <a:srgbClr val="2D3587"/>
              </a:solidFill>
              <a:latin typeface="VladaRHSerif Reg"/>
            </a:endParaRPr>
          </a:p>
          <a:p>
            <a:endParaRPr lang="hr-HR" dirty="0"/>
          </a:p>
        </p:txBody>
      </p:sp>
      <p:sp>
        <p:nvSpPr>
          <p:cNvPr id="4" name="Slide Number Placeholder 3"/>
          <p:cNvSpPr>
            <a:spLocks noGrp="1"/>
          </p:cNvSpPr>
          <p:nvPr>
            <p:ph type="sldNum" sz="quarter" idx="10"/>
          </p:nvPr>
        </p:nvSpPr>
        <p:spPr/>
        <p:txBody>
          <a:bodyPr/>
          <a:lstStyle/>
          <a:p>
            <a:fld id="{EE0A97B1-FC23-4A51-BC6A-8504057B71C7}" type="slidenum">
              <a:rPr lang="hr-HR" smtClean="0"/>
              <a:t>16</a:t>
            </a:fld>
            <a:endParaRPr lang="hr-HR"/>
          </a:p>
        </p:txBody>
      </p:sp>
    </p:spTree>
    <p:extLst>
      <p:ext uri="{BB962C8B-B14F-4D97-AF65-F5344CB8AC3E}">
        <p14:creationId xmlns:p14="http://schemas.microsoft.com/office/powerpoint/2010/main" val="563810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70000"/>
              </a:lnSpc>
            </a:pPr>
            <a:r>
              <a:rPr lang="hr-HR" sz="1600" b="1" u="sng" dirty="0">
                <a:solidFill>
                  <a:srgbClr val="111F8A"/>
                </a:solidFill>
              </a:rPr>
              <a:t>Fondovi </a:t>
            </a:r>
            <a:r>
              <a:rPr lang="hr-HR" sz="1600" b="1" u="sng" dirty="0">
                <a:solidFill>
                  <a:srgbClr val="0A24A4"/>
                </a:solidFill>
              </a:rPr>
              <a:t>zemalja</a:t>
            </a:r>
            <a:r>
              <a:rPr lang="hr-HR" sz="1600" b="1" u="sng" dirty="0">
                <a:solidFill>
                  <a:srgbClr val="111F8A"/>
                </a:solidFill>
              </a:rPr>
              <a:t> Europskog gospodarskog prostora i Kraljevine Norveške</a:t>
            </a:r>
            <a:br>
              <a:rPr lang="hr-HR" sz="1600" b="1" u="sng" dirty="0">
                <a:solidFill>
                  <a:srgbClr val="111F8A"/>
                </a:solidFill>
              </a:rPr>
            </a:br>
            <a:r>
              <a:rPr lang="hr-HR" sz="1600" b="1" dirty="0">
                <a:solidFill>
                  <a:srgbClr val="111F8A"/>
                </a:solidFill>
              </a:rPr>
              <a:t>- </a:t>
            </a:r>
            <a:r>
              <a:rPr lang="hr-HR" b="1" i="1" dirty="0">
                <a:solidFill>
                  <a:srgbClr val="0A24A4"/>
                </a:solidFill>
              </a:rPr>
              <a:t>Memorandum o suglasnosti o provedbi EGP financijskog mehanizma </a:t>
            </a:r>
            <a:r>
              <a:rPr lang="hr-HR" i="1" dirty="0">
                <a:solidFill>
                  <a:srgbClr val="0A24A4"/>
                </a:solidFill>
              </a:rPr>
              <a:t>za razdoblje od 2014. do 2021. godine između Islanda, Kneževine Lihtenštajna, Kraljevine Norveške i Republike Hrvatske,  </a:t>
            </a:r>
          </a:p>
          <a:p>
            <a:pPr>
              <a:lnSpc>
                <a:spcPct val="170000"/>
              </a:lnSpc>
            </a:pPr>
            <a:r>
              <a:rPr lang="hr-HR" dirty="0">
                <a:solidFill>
                  <a:srgbClr val="0A24A4"/>
                </a:solidFill>
              </a:rPr>
              <a:t>- </a:t>
            </a:r>
            <a:r>
              <a:rPr lang="hr-HR" b="1" i="1" dirty="0">
                <a:solidFill>
                  <a:srgbClr val="0A24A4"/>
                </a:solidFill>
              </a:rPr>
              <a:t>Memorandum o suglasnosti o provedbi Norveškog financijskog mehanizma </a:t>
            </a:r>
            <a:r>
              <a:rPr lang="hr-HR" dirty="0">
                <a:solidFill>
                  <a:srgbClr val="0A24A4"/>
                </a:solidFill>
              </a:rPr>
              <a:t>za razdoblje od 2014. do 2021. godine između Kraljevine Norveške i Republike Hrvatske.   </a:t>
            </a:r>
            <a:r>
              <a:rPr lang="hr-HR" dirty="0">
                <a:solidFill>
                  <a:srgbClr val="0A24A4"/>
                </a:solidFill>
                <a:sym typeface="Wingdings" panose="05000000000000000000" pitchFamily="2" charset="2"/>
              </a:rPr>
              <a:t>   </a:t>
            </a:r>
            <a:r>
              <a:rPr lang="hr-HR" dirty="0">
                <a:solidFill>
                  <a:srgbClr val="0A24A4"/>
                </a:solidFill>
              </a:rPr>
              <a:t>potpisan  </a:t>
            </a:r>
            <a:r>
              <a:rPr lang="hr-HR" b="1" dirty="0">
                <a:solidFill>
                  <a:srgbClr val="0A24A4"/>
                </a:solidFill>
              </a:rPr>
              <a:t>3. srpnja 2018</a:t>
            </a:r>
            <a:r>
              <a:rPr lang="hr-HR" dirty="0">
                <a:solidFill>
                  <a:srgbClr val="0A24A4"/>
                </a:solidFill>
              </a:rPr>
              <a:t>. </a:t>
            </a:r>
          </a:p>
          <a:p>
            <a:r>
              <a:rPr lang="hr-HR" dirty="0">
                <a:solidFill>
                  <a:srgbClr val="0A24A4"/>
                </a:solidFill>
              </a:rPr>
              <a:t>U sklopu potpisanih Memoranduma o suglasnosti za provedbu su predviđeni </a:t>
            </a:r>
          </a:p>
          <a:p>
            <a:r>
              <a:rPr lang="hr-HR" dirty="0">
                <a:solidFill>
                  <a:srgbClr val="0A24A4"/>
                </a:solidFill>
              </a:rPr>
              <a:t>Program razvoja poslovanja, inovacija i malog i srednjeg poduzetništva; </a:t>
            </a:r>
            <a:r>
              <a:rPr lang="hr-HR" i="1" dirty="0">
                <a:solidFill>
                  <a:srgbClr val="0A24A4"/>
                </a:solidFill>
              </a:rPr>
              <a:t>22.000.000 EUR darovnice, </a:t>
            </a:r>
          </a:p>
          <a:p>
            <a:r>
              <a:rPr lang="hr-HR" dirty="0">
                <a:solidFill>
                  <a:srgbClr val="0A24A4"/>
                </a:solidFill>
              </a:rPr>
              <a:t>Program lokalnog razvoja i smanjenja siromaštva;  </a:t>
            </a:r>
            <a:r>
              <a:rPr lang="hr-HR" i="1" dirty="0">
                <a:solidFill>
                  <a:srgbClr val="0A24A4"/>
                </a:solidFill>
              </a:rPr>
              <a:t>26.000.000 EUR darovnice, </a:t>
            </a:r>
          </a:p>
          <a:p>
            <a:r>
              <a:rPr lang="hr-HR" dirty="0">
                <a:solidFill>
                  <a:srgbClr val="0A24A4"/>
                </a:solidFill>
              </a:rPr>
              <a:t>Program energija i klimatske promijene u iznosu darovnice od 17.000.000 EUR </a:t>
            </a:r>
            <a:r>
              <a:rPr lang="hr-HR" i="1" dirty="0">
                <a:solidFill>
                  <a:srgbClr val="0A24A4"/>
                </a:solidFill>
              </a:rPr>
              <a:t>darovnice</a:t>
            </a:r>
            <a:r>
              <a:rPr lang="hr-HR" dirty="0">
                <a:solidFill>
                  <a:srgbClr val="0A24A4"/>
                </a:solidFill>
              </a:rPr>
              <a:t>, </a:t>
            </a:r>
          </a:p>
          <a:p>
            <a:r>
              <a:rPr lang="hr-HR" dirty="0">
                <a:solidFill>
                  <a:srgbClr val="0A24A4"/>
                </a:solidFill>
              </a:rPr>
              <a:t>Program usmjeren prema jačanju civilnog društva u iznosu darovnice od 8.500.000.EUR </a:t>
            </a:r>
            <a:r>
              <a:rPr lang="hr-HR" i="1" dirty="0">
                <a:solidFill>
                  <a:srgbClr val="0A24A4"/>
                </a:solidFill>
              </a:rPr>
              <a:t>darovnice</a:t>
            </a:r>
            <a:r>
              <a:rPr lang="hr-HR" dirty="0">
                <a:solidFill>
                  <a:srgbClr val="0A24A4"/>
                </a:solidFill>
              </a:rPr>
              <a:t>, </a:t>
            </a:r>
          </a:p>
          <a:p>
            <a:r>
              <a:rPr lang="hr-HR" dirty="0">
                <a:solidFill>
                  <a:srgbClr val="0A24A4"/>
                </a:solidFill>
              </a:rPr>
              <a:t>Program pravosuđa u iznosu od 13.000.000 EUR darovnice.  </a:t>
            </a:r>
          </a:p>
          <a:p>
            <a:endParaRPr lang="hr-HR" dirty="0">
              <a:solidFill>
                <a:srgbClr val="0A24A4"/>
              </a:solidFill>
            </a:endParaRPr>
          </a:p>
          <a:p>
            <a:r>
              <a:rPr lang="hr-HR" dirty="0">
                <a:solidFill>
                  <a:srgbClr val="0A24A4"/>
                </a:solidFill>
              </a:rPr>
              <a:t>Raspisivanje prvih natječaja </a:t>
            </a:r>
            <a:r>
              <a:rPr lang="hr-HR" b="1" dirty="0">
                <a:solidFill>
                  <a:srgbClr val="0A24A4"/>
                </a:solidFill>
              </a:rPr>
              <a:t>očekuje se </a:t>
            </a:r>
            <a:r>
              <a:rPr lang="hr-HR" b="1" u="sng" dirty="0">
                <a:solidFill>
                  <a:srgbClr val="0A24A4"/>
                </a:solidFill>
              </a:rPr>
              <a:t>u drugoj polovici 2019. godine.</a:t>
            </a:r>
            <a:r>
              <a:rPr lang="hr-HR" b="1" dirty="0">
                <a:solidFill>
                  <a:srgbClr val="0A24A4"/>
                </a:solidFill>
              </a:rPr>
              <a:t> </a:t>
            </a:r>
            <a:r>
              <a:rPr lang="hr-HR" dirty="0">
                <a:solidFill>
                  <a:srgbClr val="0A24A4"/>
                </a:solidFill>
              </a:rPr>
              <a:t> </a:t>
            </a:r>
          </a:p>
          <a:p>
            <a:r>
              <a:rPr lang="hr-HR" dirty="0"/>
              <a:t>U ovoj fazi ne može se reći da je nešto direktno alocirano za otoke </a:t>
            </a:r>
            <a:r>
              <a:rPr lang="hr-HR" b="1" dirty="0"/>
              <a:t>no pojedini dionici na otocima moći će se pronaći u nekim programskim prioritetima.  </a:t>
            </a:r>
          </a:p>
          <a:p>
            <a:endParaRPr lang="hr-HR" b="1" dirty="0"/>
          </a:p>
          <a:p>
            <a:pPr defTabSz="914383"/>
            <a:r>
              <a:rPr lang="hr-HR" dirty="0"/>
              <a:t>Temeljem </a:t>
            </a:r>
            <a:r>
              <a:rPr lang="hr-HR" b="1" dirty="0"/>
              <a:t>Memoranduma o suglasnosti u nadolazećem razdoblju od rujna 2018. do ožujka 2019. godine </a:t>
            </a:r>
            <a:r>
              <a:rPr lang="hr-HR" dirty="0"/>
              <a:t>slijedi izrada dokumenata  - Programski sažetak (</a:t>
            </a:r>
            <a:r>
              <a:rPr lang="hr-HR" dirty="0" err="1"/>
              <a:t>Concept</a:t>
            </a:r>
            <a:r>
              <a:rPr lang="hr-HR" dirty="0"/>
              <a:t> Note)</a:t>
            </a:r>
          </a:p>
          <a:p>
            <a:r>
              <a:rPr lang="hr-HR" dirty="0"/>
              <a:t>kojim će definirati detalji programa koji će predstavljati temelj Programskih sporazuma s donatorima. </a:t>
            </a:r>
            <a:endParaRPr lang="hr-HR" b="1"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17</a:t>
            </a:fld>
            <a:endParaRPr lang="hr-HR"/>
          </a:p>
        </p:txBody>
      </p:sp>
    </p:spTree>
    <p:extLst>
      <p:ext uri="{BB962C8B-B14F-4D97-AF65-F5344CB8AC3E}">
        <p14:creationId xmlns:p14="http://schemas.microsoft.com/office/powerpoint/2010/main" val="1507644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18</a:t>
            </a:fld>
            <a:endParaRPr lang="hr-HR"/>
          </a:p>
        </p:txBody>
      </p:sp>
    </p:spTree>
    <p:extLst>
      <p:ext uri="{BB962C8B-B14F-4D97-AF65-F5344CB8AC3E}">
        <p14:creationId xmlns:p14="http://schemas.microsoft.com/office/powerpoint/2010/main" val="1352437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b="1" dirty="0">
                <a:solidFill>
                  <a:schemeClr val="bg1"/>
                </a:solidFill>
              </a:rPr>
              <a:t>Otočne politike nakon 2020. godine:  </a:t>
            </a:r>
            <a:endParaRPr lang="hr-HR" dirty="0"/>
          </a:p>
          <a:p>
            <a:endParaRPr lang="hr-HR" dirty="0"/>
          </a:p>
          <a:p>
            <a:r>
              <a:rPr lang="hr-HR" dirty="0"/>
              <a:t>Ključni elementi buduće kohezijske politike su određivanje prioriteta ulaganja kao i usmjerenost na rezultate. </a:t>
            </a:r>
          </a:p>
          <a:p>
            <a:endParaRPr lang="hr-HR" dirty="0"/>
          </a:p>
          <a:p>
            <a:r>
              <a:rPr lang="hr-HR" dirty="0"/>
              <a:t>Bespovratna sredstava bi i dalje trebala ostati glavni instrument za provedbu kohezijske politike, a država bi trebala biti slobodna odlučiti o korištenju financijskih instrumenata u odnosu na bespovratna sredstva i ponuditi prilagođene javne intervencije prema specifičnim razvojnim potrebama pojedinih otoka.</a:t>
            </a:r>
          </a:p>
          <a:p>
            <a:endParaRPr lang="hr-HR" dirty="0"/>
          </a:p>
          <a:p>
            <a:r>
              <a:rPr lang="hr-HR" dirty="0"/>
              <a:t>Razdoblje kohezijske politike nakon 2020. godine u velikoj će mjeri biti orijentirano prema održivom razvoju otoka, a posebice prema konceptu „pametnih otoka“. Deklaracija o pametnim otocima potpisana u ožujku 2017. godine. U njoj su sadržane nove smjernice za europske otoke - pametne, </a:t>
            </a:r>
            <a:r>
              <a:rPr lang="hr-HR" dirty="0" err="1"/>
              <a:t>uključive</a:t>
            </a:r>
            <a:r>
              <a:rPr lang="hr-HR" dirty="0"/>
              <a:t> i uspješne otočne zajednice inovativne i održive Europe.</a:t>
            </a:r>
          </a:p>
          <a:p>
            <a:endParaRPr lang="hr-HR" sz="1800" dirty="0"/>
          </a:p>
          <a:p>
            <a:pPr defTabSz="910560">
              <a:defRPr/>
            </a:pPr>
            <a:r>
              <a:rPr lang="hr-HR" dirty="0"/>
              <a:t>Nove izazovi i prilike za integrirani i održivi razvoj hrvatskih otoka   -  provedba novog Zakona o otocima i fondovi EU kao izvori financiranja projekata za unaprjeđenje općih uvjeta u kojima otočani žive.</a:t>
            </a:r>
          </a:p>
          <a:p>
            <a:endParaRPr lang="hr-HR" sz="1800" dirty="0"/>
          </a:p>
        </p:txBody>
      </p:sp>
      <p:sp>
        <p:nvSpPr>
          <p:cNvPr id="4" name="Slide Number Placeholder 3"/>
          <p:cNvSpPr>
            <a:spLocks noGrp="1"/>
          </p:cNvSpPr>
          <p:nvPr>
            <p:ph type="sldNum" sz="quarter" idx="10"/>
          </p:nvPr>
        </p:nvSpPr>
        <p:spPr/>
        <p:txBody>
          <a:bodyPr/>
          <a:lstStyle/>
          <a:p>
            <a:fld id="{B5EB7353-6CD8-48BC-B92E-394DC9D5E231}" type="slidenum">
              <a:rPr lang="hr-HR" smtClean="0"/>
              <a:t>19</a:t>
            </a:fld>
            <a:endParaRPr lang="hr-HR"/>
          </a:p>
        </p:txBody>
      </p:sp>
    </p:spTree>
    <p:extLst>
      <p:ext uri="{BB962C8B-B14F-4D97-AF65-F5344CB8AC3E}">
        <p14:creationId xmlns:p14="http://schemas.microsoft.com/office/powerpoint/2010/main" val="1837018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100" dirty="0">
                <a:solidFill>
                  <a:srgbClr val="002060"/>
                </a:solidFill>
              </a:rPr>
              <a:t>Hrvatska je</a:t>
            </a:r>
            <a:r>
              <a:rPr lang="hr-HR" sz="1100" baseline="0" dirty="0">
                <a:solidFill>
                  <a:srgbClr val="002060"/>
                </a:solidFill>
              </a:rPr>
              <a:t>, uz Finsku, jedina zemlja u Europi koja sustavno brine o svojim otocima a što je već gotovo 20 godina pravno uređeno posebnim zakonom. </a:t>
            </a:r>
          </a:p>
          <a:p>
            <a:r>
              <a:rPr lang="hr-HR" sz="1100" baseline="0" dirty="0">
                <a:solidFill>
                  <a:srgbClr val="002060"/>
                </a:solidFill>
              </a:rPr>
              <a:t>Razvoj otočne zajednice od 1999. do danas, osmišljavanje novih strateških usmjerenja, ciljeva i prioriteta, provođenje novih nacionalnih politika razvoja posljedično su doveli do zaključka da s</a:t>
            </a:r>
            <a:r>
              <a:rPr lang="hr-HR" sz="1100" dirty="0">
                <a:solidFill>
                  <a:srgbClr val="002060"/>
                </a:solidFill>
              </a:rPr>
              <a:t>u pojedine odredbe</a:t>
            </a:r>
            <a:r>
              <a:rPr lang="hr-HR" sz="1100" baseline="0" dirty="0">
                <a:solidFill>
                  <a:srgbClr val="002060"/>
                </a:solidFill>
              </a:rPr>
              <a:t> postojećeg Zakona o otocima</a:t>
            </a:r>
            <a:r>
              <a:rPr lang="hr-HR" sz="1100" dirty="0">
                <a:solidFill>
                  <a:srgbClr val="002060"/>
                </a:solidFill>
              </a:rPr>
              <a:t> zastarjeli i neprimjenjivi na današnju otočnu stvarnost.</a:t>
            </a:r>
            <a:r>
              <a:rPr lang="hr-HR" sz="1100" baseline="0" dirty="0">
                <a:solidFill>
                  <a:srgbClr val="002060"/>
                </a:solidFill>
              </a:rPr>
              <a:t> </a:t>
            </a:r>
          </a:p>
          <a:p>
            <a:r>
              <a:rPr lang="hr-HR" sz="1100" dirty="0">
                <a:solidFill>
                  <a:srgbClr val="002060"/>
                </a:solidFill>
              </a:rPr>
              <a:t>U međuvremenu je Republika Hrvatska postala i članica  Europske Unije čiji je jedan od temelja kohezijska politika i uravnotežen</a:t>
            </a:r>
            <a:r>
              <a:rPr lang="hr-HR" sz="1100" baseline="0" dirty="0">
                <a:solidFill>
                  <a:srgbClr val="002060"/>
                </a:solidFill>
              </a:rPr>
              <a:t> regionalni razvoj</a:t>
            </a:r>
            <a:r>
              <a:rPr lang="hr-HR" sz="1100" dirty="0">
                <a:solidFill>
                  <a:srgbClr val="002060"/>
                </a:solidFill>
              </a:rPr>
              <a:t>. Isto tako posljednjih nekoliko godina znatno se intenzivirala razvojna europska politika prema otocima što je 2016. godine rezultiralo donošenjem Rezolucije Europskog parlamenta o posebnoj situaciji otoka.</a:t>
            </a:r>
          </a:p>
          <a:p>
            <a:r>
              <a:rPr lang="hr-HR" sz="1100" dirty="0">
                <a:solidFill>
                  <a:srgbClr val="002060"/>
                </a:solidFill>
              </a:rPr>
              <a:t>Posljedično je nužno da i RH, kao država s preko 1200 otoka, uhvati korak s vremenom i prilagodi zakonsku regulativu novim razvojnim potrebama i trendovima.</a:t>
            </a:r>
          </a:p>
          <a:p>
            <a:pPr defTabSz="910560">
              <a:defRPr/>
            </a:pPr>
            <a:r>
              <a:rPr lang="hr-HR" sz="1100" dirty="0"/>
              <a:t>Važno je naglasiti da je Zakon o otocima općenito kompleksan jer pokriva specifičan geografski dio i </a:t>
            </a:r>
            <a:r>
              <a:rPr lang="hr-HR" sz="1100" dirty="0" err="1"/>
              <a:t>multisektorski</a:t>
            </a:r>
            <a:r>
              <a:rPr lang="hr-HR" sz="1100" dirty="0"/>
              <a:t> zadire u gotovo sve sfere otočnog života i razvoja. </a:t>
            </a:r>
          </a:p>
          <a:p>
            <a:pPr defTabSz="910560">
              <a:defRPr/>
            </a:pPr>
            <a:r>
              <a:rPr lang="hr-HR" sz="1100" dirty="0"/>
              <a:t>Zakon svojim djelokrugom pokriva rad gotovo svih Ministarstava što otežava konkretnu provedbu. </a:t>
            </a:r>
          </a:p>
          <a:p>
            <a:pPr defTabSz="910560">
              <a:defRPr/>
            </a:pPr>
            <a:r>
              <a:rPr lang="hr-HR" sz="1100" dirty="0"/>
              <a:t>Svjesni smo da stalno treba, a i da će i dalje trebati, ulagati dodatne napore u koordinaciju svih nadležnih tijela, kako horizontalno tako i vertikalno, da bi se sagledale i uvažile stvarne potrebe lokalne otočne zajednice</a:t>
            </a:r>
            <a:r>
              <a:rPr lang="hr-HR" sz="1100" baseline="0" dirty="0"/>
              <a:t> i pretočile u provedbene mjere i aktivnosti.</a:t>
            </a:r>
            <a:endParaRPr lang="hr-HR" sz="1100" dirty="0"/>
          </a:p>
          <a:p>
            <a:endParaRPr lang="hr-HR" dirty="0">
              <a:solidFill>
                <a:srgbClr val="002060"/>
              </a:solidFill>
            </a:endParaRPr>
          </a:p>
          <a:p>
            <a:endParaRPr lang="hr-HR"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2</a:t>
            </a:fld>
            <a:endParaRPr lang="hr-HR"/>
          </a:p>
        </p:txBody>
      </p:sp>
    </p:spTree>
    <p:extLst>
      <p:ext uri="{BB962C8B-B14F-4D97-AF65-F5344CB8AC3E}">
        <p14:creationId xmlns:p14="http://schemas.microsoft.com/office/powerpoint/2010/main" val="40854755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20</a:t>
            </a:fld>
            <a:endParaRPr lang="hr-HR"/>
          </a:p>
        </p:txBody>
      </p:sp>
    </p:spTree>
    <p:extLst>
      <p:ext uri="{BB962C8B-B14F-4D97-AF65-F5344CB8AC3E}">
        <p14:creationId xmlns:p14="http://schemas.microsoft.com/office/powerpoint/2010/main" val="258878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3</a:t>
            </a:fld>
            <a:endParaRPr lang="hr-HR"/>
          </a:p>
        </p:txBody>
      </p:sp>
    </p:spTree>
    <p:extLst>
      <p:ext uri="{BB962C8B-B14F-4D97-AF65-F5344CB8AC3E}">
        <p14:creationId xmlns:p14="http://schemas.microsoft.com/office/powerpoint/2010/main" val="3199009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r-HR" sz="1100" dirty="0"/>
              <a:t>Provedbom dosadašnjeg Zakona o otocima</a:t>
            </a:r>
            <a:r>
              <a:rPr lang="hr-HR" sz="1100" baseline="0" dirty="0"/>
              <a:t> od 1999. do danas uočeni su pomaci u statusu razvijenosti otoka i mnogi učinci.</a:t>
            </a:r>
          </a:p>
          <a:p>
            <a:r>
              <a:rPr lang="hr-HR" sz="1100" baseline="0" dirty="0"/>
              <a:t>Postojeći Zakon o otocima omogućio je osiguranje konkretnih nacionalnih sredstava na godišnjoj razini otvaranjem u državnom proračunu pozicije za Program razvoja otoka i pripadajućih aktivnosti čime se Država obavezala osigurati određena sredstva za njihovo provođenje. Ulaganja RH u sve vidove infrastrukture unaprijedile su život otočana izgradnjom ili obnovom luka i pristaništa, otočnih cesta, izgradnjom vodoopskrbne i kanalizacijske mreže, ulaganjem u sustave zbrinjavanja otpada, izgradnjom i/ili obnovom škola, vrtića, domova za starije, zdravstvenih i kulturnih ustanova, sportskih objekata i ostalog.</a:t>
            </a:r>
            <a:endParaRPr lang="en-US" sz="1100" dirty="0">
              <a:solidFill>
                <a:srgbClr val="002060"/>
              </a:solidFill>
            </a:endParaRPr>
          </a:p>
          <a:p>
            <a:r>
              <a:rPr lang="hr-HR" sz="1100" baseline="0" dirty="0"/>
              <a:t>Omogućeno je bolje i kvalitetnije prometno povezivanje otoka s kopnom pa i otoka međusobno. </a:t>
            </a:r>
            <a:r>
              <a:rPr lang="hr-HR" sz="1100" strike="noStrike" baseline="0" dirty="0"/>
              <a:t>Znatno je unaprijeđen pomorski prijevoz u koji RH kroz svoje resorno ministarstvo ulaže značajna sredstva – na razini godine i do 400 milijuna kuna. Otoci su povezani brojnim trajektnim, brodskim i </a:t>
            </a:r>
            <a:r>
              <a:rPr lang="hr-HR" sz="1100" strike="noStrike" baseline="0" dirty="0" err="1"/>
              <a:t>brzobrodskim</a:t>
            </a:r>
            <a:r>
              <a:rPr lang="hr-HR" sz="1100" strike="noStrike" baseline="0" dirty="0"/>
              <a:t> linijama, obnovljena je pomorska flota, za neke otoke uvedene su i noćne linije. Otoci Krk i Brač imaju i zračnu povezanost.</a:t>
            </a:r>
          </a:p>
          <a:p>
            <a:r>
              <a:rPr lang="hr-HR" sz="1100" baseline="0" dirty="0"/>
              <a:t>Pomoću nacionalnih sredstava provode se brojne mjere i projekti s ciljem stvaranja boljih uvjeta za život na otocima kao što su poticanje otočnog gospodarstva kroz financiranje poslodavaca po broju zaposlenika, poticanje otočnog javnog cestovnog prijevoza subvencioniranjem cijene karata odnosno omogućavajući određenim kategorijama otočnog stanovništva (učenici, studenti, umirovljenici i osobe starije od 65 godina) besplatan prijevoz, omogućavanjem otočnim kućanstvima koja nisu spojena na vodoopskrbne sustave opskrbu pitke vode po županijskoj prosječnoj cijeni, potpore organizacijama i aktivnostima civilnog društva na otocima.</a:t>
            </a:r>
          </a:p>
          <a:p>
            <a:pPr algn="just">
              <a:lnSpc>
                <a:spcPct val="150000"/>
              </a:lnSpc>
            </a:pPr>
            <a:endParaRPr lang="hr-HR" dirty="0">
              <a:solidFill>
                <a:srgbClr val="002060"/>
              </a:solidFill>
            </a:endParaRPr>
          </a:p>
          <a:p>
            <a:endParaRPr lang="hr-HR"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4</a:t>
            </a:fld>
            <a:endParaRPr lang="hr-HR"/>
          </a:p>
        </p:txBody>
      </p:sp>
    </p:spTree>
    <p:extLst>
      <p:ext uri="{BB962C8B-B14F-4D97-AF65-F5344CB8AC3E}">
        <p14:creationId xmlns:p14="http://schemas.microsoft.com/office/powerpoint/2010/main" val="1625713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5</a:t>
            </a:fld>
            <a:endParaRPr lang="hr-HR"/>
          </a:p>
        </p:txBody>
      </p:sp>
    </p:spTree>
    <p:extLst>
      <p:ext uri="{BB962C8B-B14F-4D97-AF65-F5344CB8AC3E}">
        <p14:creationId xmlns:p14="http://schemas.microsoft.com/office/powerpoint/2010/main" val="1918212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6</a:t>
            </a:fld>
            <a:endParaRPr lang="hr-HR"/>
          </a:p>
        </p:txBody>
      </p:sp>
    </p:spTree>
    <p:extLst>
      <p:ext uri="{BB962C8B-B14F-4D97-AF65-F5344CB8AC3E}">
        <p14:creationId xmlns:p14="http://schemas.microsoft.com/office/powerpoint/2010/main" val="219570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7</a:t>
            </a:fld>
            <a:endParaRPr lang="hr-HR"/>
          </a:p>
        </p:txBody>
      </p:sp>
    </p:spTree>
    <p:extLst>
      <p:ext uri="{BB962C8B-B14F-4D97-AF65-F5344CB8AC3E}">
        <p14:creationId xmlns:p14="http://schemas.microsoft.com/office/powerpoint/2010/main" val="1579561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pPr>
            <a:r>
              <a:rPr lang="hr-HR" sz="1100" b="0" dirty="0">
                <a:solidFill>
                  <a:srgbClr val="002060"/>
                </a:solidFill>
              </a:rPr>
              <a:t>Iz razloga važnosti područja otoka za RH definirane</a:t>
            </a:r>
            <a:r>
              <a:rPr lang="hr-HR" sz="1100" b="0" baseline="0" dirty="0">
                <a:solidFill>
                  <a:srgbClr val="002060"/>
                </a:solidFill>
              </a:rPr>
              <a:t> člankom 52. Ustava, RH i dalje ima potrebu voditi brigu o otocima, otočnom razvoju i otočnom stanovništvu te aktivno i učinkovito sudjelovati u svim procesima vezanim uz nabrojeno. </a:t>
            </a:r>
            <a:endParaRPr lang="hr-HR" sz="1100" b="0" dirty="0">
              <a:solidFill>
                <a:srgbClr val="002060"/>
              </a:solidFill>
            </a:endParaRPr>
          </a:p>
          <a:p>
            <a:pPr algn="just">
              <a:lnSpc>
                <a:spcPct val="150000"/>
              </a:lnSpc>
            </a:pPr>
            <a:r>
              <a:rPr lang="hr-HR" sz="1100" b="0" dirty="0">
                <a:solidFill>
                  <a:srgbClr val="002060"/>
                </a:solidFill>
              </a:rPr>
              <a:t>Stoga se pristupilo izradi novog Zakona o otocima s namjerom jačanja i uvođenja suvremenih mehanizama i novih rješenja za poticanje politike otočnog razvoja u skladu s općim ciljevima razvojne i gospodarske politike Republike Hrvatske i odgovarajućim politikama na razini Europske unije. </a:t>
            </a:r>
          </a:p>
          <a:p>
            <a:pPr algn="just">
              <a:lnSpc>
                <a:spcPct val="150000"/>
              </a:lnSpc>
            </a:pPr>
            <a:r>
              <a:rPr lang="hr-HR" sz="1100" dirty="0">
                <a:solidFill>
                  <a:srgbClr val="002060"/>
                </a:solidFill>
              </a:rPr>
              <a:t>Navedeno podrazumijeva: usklađivanje, modernizaciju i veću koherentnost politike otočnog razvoja s ostalim nacionalnim politikama i zakonodavnim okvirom, kako Republike Hrvatske tako i Europske unije</a:t>
            </a:r>
            <a:r>
              <a:rPr lang="hr-HR" sz="1100" baseline="0" dirty="0">
                <a:solidFill>
                  <a:srgbClr val="002060"/>
                </a:solidFill>
              </a:rPr>
              <a:t> te jače uključivanje svih dionika politike razvoja otoka, naročito onih na lokalnoj razini prilikom donošenja i predlaganja politika usmjerenih na mjere poticanja razvoja otoka.</a:t>
            </a:r>
            <a:endParaRPr lang="hr-HR" sz="1100" dirty="0">
              <a:solidFill>
                <a:srgbClr val="002060"/>
              </a:solidFill>
            </a:endParaRPr>
          </a:p>
          <a:p>
            <a:pPr algn="just" defTabSz="910560">
              <a:lnSpc>
                <a:spcPct val="150000"/>
              </a:lnSpc>
              <a:defRPr/>
            </a:pPr>
            <a:r>
              <a:rPr lang="hr-HR" sz="1100" dirty="0">
                <a:solidFill>
                  <a:srgbClr val="002060"/>
                </a:solidFill>
              </a:rPr>
              <a:t>Novim Zakonom o otocima uređuje se </a:t>
            </a:r>
            <a:r>
              <a:rPr lang="hr-HR" sz="1100" b="1" dirty="0">
                <a:solidFill>
                  <a:srgbClr val="002060"/>
                </a:solidFill>
              </a:rPr>
              <a:t>upravljanje razvojem hrvatskih otoka</a:t>
            </a:r>
            <a:r>
              <a:rPr lang="hr-HR" sz="1100" dirty="0">
                <a:solidFill>
                  <a:srgbClr val="002060"/>
                </a:solidFill>
              </a:rPr>
              <a:t> u Jadranskom moru, definira </a:t>
            </a:r>
            <a:r>
              <a:rPr lang="hr-HR" sz="1100" b="1" dirty="0">
                <a:solidFill>
                  <a:srgbClr val="002060"/>
                </a:solidFill>
              </a:rPr>
              <a:t>politika otočnog razvoja</a:t>
            </a:r>
            <a:r>
              <a:rPr lang="hr-HR" sz="1100" dirty="0">
                <a:solidFill>
                  <a:srgbClr val="002060"/>
                </a:solidFill>
              </a:rPr>
              <a:t>, određuju </a:t>
            </a:r>
            <a:r>
              <a:rPr lang="hr-HR" sz="1100" b="1" dirty="0">
                <a:solidFill>
                  <a:srgbClr val="002060"/>
                </a:solidFill>
              </a:rPr>
              <a:t>tijela nadležna za upravljanje otočnim razvojem</a:t>
            </a:r>
            <a:r>
              <a:rPr lang="hr-HR" sz="1100" dirty="0">
                <a:solidFill>
                  <a:srgbClr val="002060"/>
                </a:solidFill>
              </a:rPr>
              <a:t>, definira </a:t>
            </a:r>
            <a:r>
              <a:rPr lang="hr-HR" sz="1100" b="1" dirty="0">
                <a:solidFill>
                  <a:srgbClr val="002060"/>
                </a:solidFill>
              </a:rPr>
              <a:t>razvrstavanje otoka u skupine </a:t>
            </a:r>
            <a:r>
              <a:rPr lang="hr-HR" sz="1100" dirty="0">
                <a:solidFill>
                  <a:srgbClr val="002060"/>
                </a:solidFill>
              </a:rPr>
              <a:t>i </a:t>
            </a:r>
            <a:r>
              <a:rPr lang="hr-HR" sz="1100" b="1" dirty="0">
                <a:solidFill>
                  <a:srgbClr val="002060"/>
                </a:solidFill>
              </a:rPr>
              <a:t>vrednovanje razvijenosti otoka </a:t>
            </a:r>
            <a:r>
              <a:rPr lang="hr-HR" sz="1100" dirty="0">
                <a:solidFill>
                  <a:srgbClr val="002060"/>
                </a:solidFill>
              </a:rPr>
              <a:t>te </a:t>
            </a:r>
            <a:r>
              <a:rPr lang="hr-HR" sz="1100" b="1" dirty="0">
                <a:solidFill>
                  <a:srgbClr val="002060"/>
                </a:solidFill>
              </a:rPr>
              <a:t>provedba</a:t>
            </a:r>
            <a:r>
              <a:rPr lang="hr-HR" sz="1100" dirty="0">
                <a:solidFill>
                  <a:srgbClr val="002060"/>
                </a:solidFill>
              </a:rPr>
              <a:t>, </a:t>
            </a:r>
            <a:r>
              <a:rPr lang="hr-HR" sz="1100" b="1" dirty="0">
                <a:solidFill>
                  <a:srgbClr val="002060"/>
                </a:solidFill>
              </a:rPr>
              <a:t>praćenje</a:t>
            </a:r>
            <a:r>
              <a:rPr lang="hr-HR" sz="1100" dirty="0">
                <a:solidFill>
                  <a:srgbClr val="002060"/>
                </a:solidFill>
              </a:rPr>
              <a:t> i </a:t>
            </a:r>
            <a:r>
              <a:rPr lang="hr-HR" sz="1100" b="1" dirty="0">
                <a:solidFill>
                  <a:srgbClr val="002060"/>
                </a:solidFill>
              </a:rPr>
              <a:t>izvještavanje</a:t>
            </a:r>
            <a:r>
              <a:rPr lang="hr-HR" sz="1100" dirty="0">
                <a:solidFill>
                  <a:srgbClr val="002060"/>
                </a:solidFill>
              </a:rPr>
              <a:t> </a:t>
            </a:r>
            <a:r>
              <a:rPr lang="hr-HR" sz="1100" b="1" dirty="0">
                <a:solidFill>
                  <a:srgbClr val="002060"/>
                </a:solidFill>
              </a:rPr>
              <a:t>o provedbi politike otočnog razvoja</a:t>
            </a:r>
            <a:r>
              <a:rPr lang="hr-HR" sz="1100" dirty="0">
                <a:solidFill>
                  <a:srgbClr val="002060"/>
                </a:solidFill>
              </a:rPr>
              <a:t> u svrhu učinkovitog korištenja sredstava državnog proračuna, fondova Europske unije i drugih izvora financiranja</a:t>
            </a:r>
            <a:r>
              <a:rPr lang="hr-HR" sz="1100" baseline="0" dirty="0">
                <a:solidFill>
                  <a:srgbClr val="002060"/>
                </a:solidFill>
              </a:rPr>
              <a:t> s ciljem daljnjeg razvoja otočnog prostora i unaprjeđenja života na otocima a radi opstanka i ostanka otočnog stanovništva na njima ali i mogućeg povećanja njihovog broja.</a:t>
            </a:r>
            <a:endParaRPr lang="hr-HR" sz="1100" dirty="0">
              <a:solidFill>
                <a:srgbClr val="002060"/>
              </a:solidFill>
            </a:endParaRPr>
          </a:p>
          <a:p>
            <a:pPr algn="just" defTabSz="910560">
              <a:lnSpc>
                <a:spcPct val="150000"/>
              </a:lnSpc>
              <a:defRPr/>
            </a:pPr>
            <a:endParaRPr lang="en-US" dirty="0">
              <a:solidFill>
                <a:srgbClr val="002060"/>
              </a:solidFill>
            </a:endParaRPr>
          </a:p>
          <a:p>
            <a:pPr algn="just">
              <a:lnSpc>
                <a:spcPct val="150000"/>
              </a:lnSpc>
            </a:pPr>
            <a:endParaRPr lang="hr-HR" dirty="0">
              <a:solidFill>
                <a:srgbClr val="002060"/>
              </a:solidFill>
            </a:endParaRPr>
          </a:p>
          <a:p>
            <a:endParaRPr lang="hr-HR"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8</a:t>
            </a:fld>
            <a:endParaRPr lang="hr-HR"/>
          </a:p>
        </p:txBody>
      </p:sp>
    </p:spTree>
    <p:extLst>
      <p:ext uri="{BB962C8B-B14F-4D97-AF65-F5344CB8AC3E}">
        <p14:creationId xmlns:p14="http://schemas.microsoft.com/office/powerpoint/2010/main" val="2113606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r-HR" dirty="0"/>
          </a:p>
        </p:txBody>
      </p:sp>
      <p:sp>
        <p:nvSpPr>
          <p:cNvPr id="4" name="Slide Number Placeholder 3"/>
          <p:cNvSpPr>
            <a:spLocks noGrp="1"/>
          </p:cNvSpPr>
          <p:nvPr>
            <p:ph type="sldNum" sz="quarter" idx="10"/>
          </p:nvPr>
        </p:nvSpPr>
        <p:spPr/>
        <p:txBody>
          <a:bodyPr/>
          <a:lstStyle/>
          <a:p>
            <a:fld id="{FDBDEE31-E344-4762-9ADA-AC935C0A83A6}" type="slidenum">
              <a:rPr lang="hr-HR" smtClean="0"/>
              <a:pPr/>
              <a:t>9</a:t>
            </a:fld>
            <a:endParaRPr lang="hr-HR"/>
          </a:p>
        </p:txBody>
      </p:sp>
    </p:spTree>
    <p:extLst>
      <p:ext uri="{BB962C8B-B14F-4D97-AF65-F5344CB8AC3E}">
        <p14:creationId xmlns:p14="http://schemas.microsoft.com/office/powerpoint/2010/main" val="396037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hr-H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hr-HR"/>
          </a:p>
        </p:txBody>
      </p:sp>
      <p:sp>
        <p:nvSpPr>
          <p:cNvPr id="4" name="Date Placeholder 3"/>
          <p:cNvSpPr>
            <a:spLocks noGrp="1"/>
          </p:cNvSpPr>
          <p:nvPr>
            <p:ph type="dt" sz="half" idx="10"/>
          </p:nvPr>
        </p:nvSpPr>
        <p:spPr/>
        <p:txBody>
          <a:bodyPr/>
          <a:lstStyle/>
          <a:p>
            <a:fld id="{887987DD-1F7D-4F50-9D36-E0D9794236C9}" type="datetimeFigureOut">
              <a:rPr lang="hr-HR" smtClean="0"/>
              <a:pPr/>
              <a:t>10.9.2018.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A184437-C0B0-4AC0-9E28-14B422FD75BC}" type="slidenum">
              <a:rPr lang="hr-HR" smtClean="0"/>
              <a:pPr/>
              <a:t>‹#›</a:t>
            </a:fld>
            <a:endParaRPr lang="hr-HR"/>
          </a:p>
        </p:txBody>
      </p:sp>
    </p:spTree>
    <p:extLst>
      <p:ext uri="{BB962C8B-B14F-4D97-AF65-F5344CB8AC3E}">
        <p14:creationId xmlns:p14="http://schemas.microsoft.com/office/powerpoint/2010/main" val="4105284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87987DD-1F7D-4F50-9D36-E0D9794236C9}" type="datetimeFigureOut">
              <a:rPr lang="hr-HR" smtClean="0"/>
              <a:pPr/>
              <a:t>10.9.2018.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A184437-C0B0-4AC0-9E28-14B422FD75BC}" type="slidenum">
              <a:rPr lang="hr-HR" smtClean="0"/>
              <a:pPr/>
              <a:t>‹#›</a:t>
            </a:fld>
            <a:endParaRPr lang="hr-HR"/>
          </a:p>
        </p:txBody>
      </p:sp>
    </p:spTree>
    <p:extLst>
      <p:ext uri="{BB962C8B-B14F-4D97-AF65-F5344CB8AC3E}">
        <p14:creationId xmlns:p14="http://schemas.microsoft.com/office/powerpoint/2010/main" val="4002060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hr-H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87987DD-1F7D-4F50-9D36-E0D9794236C9}" type="datetimeFigureOut">
              <a:rPr lang="hr-HR" smtClean="0"/>
              <a:pPr/>
              <a:t>10.9.2018.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A184437-C0B0-4AC0-9E28-14B422FD75BC}" type="slidenum">
              <a:rPr lang="hr-HR" smtClean="0"/>
              <a:pPr/>
              <a:t>‹#›</a:t>
            </a:fld>
            <a:endParaRPr lang="hr-HR"/>
          </a:p>
        </p:txBody>
      </p:sp>
    </p:spTree>
    <p:extLst>
      <p:ext uri="{BB962C8B-B14F-4D97-AF65-F5344CB8AC3E}">
        <p14:creationId xmlns:p14="http://schemas.microsoft.com/office/powerpoint/2010/main" val="324067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10"/>
          </p:nvPr>
        </p:nvSpPr>
        <p:spPr/>
        <p:txBody>
          <a:bodyPr/>
          <a:lstStyle/>
          <a:p>
            <a:fld id="{887987DD-1F7D-4F50-9D36-E0D9794236C9}" type="datetimeFigureOut">
              <a:rPr lang="hr-HR" smtClean="0"/>
              <a:pPr/>
              <a:t>10.9.2018.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A184437-C0B0-4AC0-9E28-14B422FD75BC}" type="slidenum">
              <a:rPr lang="hr-HR" smtClean="0"/>
              <a:pPr/>
              <a:t>‹#›</a:t>
            </a:fld>
            <a:endParaRPr lang="hr-HR"/>
          </a:p>
        </p:txBody>
      </p:sp>
    </p:spTree>
    <p:extLst>
      <p:ext uri="{BB962C8B-B14F-4D97-AF65-F5344CB8AC3E}">
        <p14:creationId xmlns:p14="http://schemas.microsoft.com/office/powerpoint/2010/main" val="1367307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hr-H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7987DD-1F7D-4F50-9D36-E0D9794236C9}" type="datetimeFigureOut">
              <a:rPr lang="hr-HR" smtClean="0"/>
              <a:pPr/>
              <a:t>10.9.2018.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EA184437-C0B0-4AC0-9E28-14B422FD75BC}" type="slidenum">
              <a:rPr lang="hr-HR" smtClean="0"/>
              <a:pPr/>
              <a:t>‹#›</a:t>
            </a:fld>
            <a:endParaRPr lang="hr-HR"/>
          </a:p>
        </p:txBody>
      </p:sp>
    </p:spTree>
    <p:extLst>
      <p:ext uri="{BB962C8B-B14F-4D97-AF65-F5344CB8AC3E}">
        <p14:creationId xmlns:p14="http://schemas.microsoft.com/office/powerpoint/2010/main" val="1614493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Date Placeholder 4"/>
          <p:cNvSpPr>
            <a:spLocks noGrp="1"/>
          </p:cNvSpPr>
          <p:nvPr>
            <p:ph type="dt" sz="half" idx="10"/>
          </p:nvPr>
        </p:nvSpPr>
        <p:spPr/>
        <p:txBody>
          <a:bodyPr/>
          <a:lstStyle/>
          <a:p>
            <a:fld id="{887987DD-1F7D-4F50-9D36-E0D9794236C9}" type="datetimeFigureOut">
              <a:rPr lang="hr-HR" smtClean="0"/>
              <a:pPr/>
              <a:t>10.9.2018.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A184437-C0B0-4AC0-9E28-14B422FD75BC}" type="slidenum">
              <a:rPr lang="hr-HR" smtClean="0"/>
              <a:pPr/>
              <a:t>‹#›</a:t>
            </a:fld>
            <a:endParaRPr lang="hr-HR"/>
          </a:p>
        </p:txBody>
      </p:sp>
    </p:spTree>
    <p:extLst>
      <p:ext uri="{BB962C8B-B14F-4D97-AF65-F5344CB8AC3E}">
        <p14:creationId xmlns:p14="http://schemas.microsoft.com/office/powerpoint/2010/main" val="438071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hr-H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7" name="Date Placeholder 6"/>
          <p:cNvSpPr>
            <a:spLocks noGrp="1"/>
          </p:cNvSpPr>
          <p:nvPr>
            <p:ph type="dt" sz="half" idx="10"/>
          </p:nvPr>
        </p:nvSpPr>
        <p:spPr/>
        <p:txBody>
          <a:bodyPr/>
          <a:lstStyle/>
          <a:p>
            <a:fld id="{887987DD-1F7D-4F50-9D36-E0D9794236C9}" type="datetimeFigureOut">
              <a:rPr lang="hr-HR" smtClean="0"/>
              <a:pPr/>
              <a:t>10.9.2018.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EA184437-C0B0-4AC0-9E28-14B422FD75BC}" type="slidenum">
              <a:rPr lang="hr-HR" smtClean="0"/>
              <a:pPr/>
              <a:t>‹#›</a:t>
            </a:fld>
            <a:endParaRPr lang="hr-HR"/>
          </a:p>
        </p:txBody>
      </p:sp>
    </p:spTree>
    <p:extLst>
      <p:ext uri="{BB962C8B-B14F-4D97-AF65-F5344CB8AC3E}">
        <p14:creationId xmlns:p14="http://schemas.microsoft.com/office/powerpoint/2010/main" val="3729726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r-HR"/>
          </a:p>
        </p:txBody>
      </p:sp>
      <p:sp>
        <p:nvSpPr>
          <p:cNvPr id="3" name="Date Placeholder 2"/>
          <p:cNvSpPr>
            <a:spLocks noGrp="1"/>
          </p:cNvSpPr>
          <p:nvPr>
            <p:ph type="dt" sz="half" idx="10"/>
          </p:nvPr>
        </p:nvSpPr>
        <p:spPr/>
        <p:txBody>
          <a:bodyPr/>
          <a:lstStyle/>
          <a:p>
            <a:fld id="{887987DD-1F7D-4F50-9D36-E0D9794236C9}" type="datetimeFigureOut">
              <a:rPr lang="hr-HR" smtClean="0"/>
              <a:pPr/>
              <a:t>10.9.2018.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EA184437-C0B0-4AC0-9E28-14B422FD75BC}" type="slidenum">
              <a:rPr lang="hr-HR" smtClean="0"/>
              <a:pPr/>
              <a:t>‹#›</a:t>
            </a:fld>
            <a:endParaRPr lang="hr-HR"/>
          </a:p>
        </p:txBody>
      </p:sp>
    </p:spTree>
    <p:extLst>
      <p:ext uri="{BB962C8B-B14F-4D97-AF65-F5344CB8AC3E}">
        <p14:creationId xmlns:p14="http://schemas.microsoft.com/office/powerpoint/2010/main" val="1413723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987DD-1F7D-4F50-9D36-E0D9794236C9}" type="datetimeFigureOut">
              <a:rPr lang="hr-HR" smtClean="0"/>
              <a:pPr/>
              <a:t>10.9.2018.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EA184437-C0B0-4AC0-9E28-14B422FD75BC}" type="slidenum">
              <a:rPr lang="hr-HR" smtClean="0"/>
              <a:pPr/>
              <a:t>‹#›</a:t>
            </a:fld>
            <a:endParaRPr lang="hr-HR"/>
          </a:p>
        </p:txBody>
      </p:sp>
    </p:spTree>
    <p:extLst>
      <p:ext uri="{BB962C8B-B14F-4D97-AF65-F5344CB8AC3E}">
        <p14:creationId xmlns:p14="http://schemas.microsoft.com/office/powerpoint/2010/main" val="1603664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7987DD-1F7D-4F50-9D36-E0D9794236C9}" type="datetimeFigureOut">
              <a:rPr lang="hr-HR" smtClean="0"/>
              <a:pPr/>
              <a:t>10.9.2018.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A184437-C0B0-4AC0-9E28-14B422FD75BC}" type="slidenum">
              <a:rPr lang="hr-HR" smtClean="0"/>
              <a:pPr/>
              <a:t>‹#›</a:t>
            </a:fld>
            <a:endParaRPr lang="hr-HR"/>
          </a:p>
        </p:txBody>
      </p:sp>
    </p:spTree>
    <p:extLst>
      <p:ext uri="{BB962C8B-B14F-4D97-AF65-F5344CB8AC3E}">
        <p14:creationId xmlns:p14="http://schemas.microsoft.com/office/powerpoint/2010/main" val="171126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hr-H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7987DD-1F7D-4F50-9D36-E0D9794236C9}" type="datetimeFigureOut">
              <a:rPr lang="hr-HR" smtClean="0"/>
              <a:pPr/>
              <a:t>10.9.2018.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EA184437-C0B0-4AC0-9E28-14B422FD75BC}" type="slidenum">
              <a:rPr lang="hr-HR" smtClean="0"/>
              <a:pPr/>
              <a:t>‹#›</a:t>
            </a:fld>
            <a:endParaRPr lang="hr-HR"/>
          </a:p>
        </p:txBody>
      </p:sp>
    </p:spTree>
    <p:extLst>
      <p:ext uri="{BB962C8B-B14F-4D97-AF65-F5344CB8AC3E}">
        <p14:creationId xmlns:p14="http://schemas.microsoft.com/office/powerpoint/2010/main" val="556318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hr-H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987DD-1F7D-4F50-9D36-E0D9794236C9}" type="datetimeFigureOut">
              <a:rPr lang="hr-HR" smtClean="0"/>
              <a:pPr/>
              <a:t>10.9.2018.</a:t>
            </a:fld>
            <a:endParaRPr lang="hr-H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184437-C0B0-4AC0-9E28-14B422FD75BC}" type="slidenum">
              <a:rPr lang="hr-HR" smtClean="0"/>
              <a:pPr/>
              <a:t>‹#›</a:t>
            </a:fld>
            <a:endParaRPr lang="hr-HR"/>
          </a:p>
        </p:txBody>
      </p:sp>
    </p:spTree>
    <p:extLst>
      <p:ext uri="{BB962C8B-B14F-4D97-AF65-F5344CB8AC3E}">
        <p14:creationId xmlns:p14="http://schemas.microsoft.com/office/powerpoint/2010/main" val="818912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mailto:otoci@mrrfeu.hr" TargetMode="External"/><Relationship Id="rId7"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3648" y="1300994"/>
            <a:ext cx="10253472" cy="2387600"/>
          </a:xfrm>
        </p:spPr>
        <p:txBody>
          <a:bodyPr>
            <a:normAutofit/>
          </a:bodyPr>
          <a:lstStyle/>
          <a:p>
            <a:r>
              <a:rPr lang="hr-HR" sz="4000" b="1" dirty="0">
                <a:solidFill>
                  <a:srgbClr val="0A24A4"/>
                </a:solidFill>
                <a:effectLst>
                  <a:outerShdw blurRad="38100" dist="38100" dir="2700000" algn="tl">
                    <a:srgbClr val="000000">
                      <a:alpha val="43137"/>
                    </a:srgbClr>
                  </a:outerShdw>
                </a:effectLst>
                <a:latin typeface="+mn-lt"/>
              </a:rPr>
              <a:t>NOVE POLITIKE RAZVOJA OTOKA</a:t>
            </a:r>
            <a:br>
              <a:rPr lang="hr-HR" sz="4800" b="1" dirty="0">
                <a:solidFill>
                  <a:srgbClr val="0A24A4"/>
                </a:solidFill>
                <a:effectLst>
                  <a:outerShdw blurRad="38100" dist="38100" dir="2700000" algn="tl">
                    <a:srgbClr val="000000">
                      <a:alpha val="43137"/>
                    </a:srgbClr>
                  </a:outerShdw>
                </a:effectLst>
                <a:latin typeface="+mn-lt"/>
              </a:rPr>
            </a:br>
            <a:r>
              <a:rPr lang="hr-HR" sz="2800" b="1" dirty="0">
                <a:solidFill>
                  <a:srgbClr val="0A24A4"/>
                </a:solidFill>
                <a:effectLst>
                  <a:outerShdw blurRad="38100" dist="38100" dir="2700000" algn="tl">
                    <a:srgbClr val="000000">
                      <a:alpha val="43137"/>
                    </a:srgbClr>
                  </a:outerShdw>
                </a:effectLst>
                <a:latin typeface="+mn-lt"/>
              </a:rPr>
              <a:t>Gabrijela Žalac, ministrica </a:t>
            </a:r>
            <a:endParaRPr lang="hr-HR" sz="2800" dirty="0">
              <a:solidFill>
                <a:srgbClr val="0A24A4"/>
              </a:solidFill>
              <a:latin typeface="+mn-lt"/>
            </a:endParaRPr>
          </a:p>
        </p:txBody>
      </p:sp>
      <p:sp>
        <p:nvSpPr>
          <p:cNvPr id="3" name="Subtitle 2"/>
          <p:cNvSpPr>
            <a:spLocks noGrp="1"/>
          </p:cNvSpPr>
          <p:nvPr>
            <p:ph type="subTitle" idx="1"/>
          </p:nvPr>
        </p:nvSpPr>
        <p:spPr>
          <a:xfrm>
            <a:off x="0" y="6191620"/>
            <a:ext cx="5382768" cy="494722"/>
          </a:xfrm>
        </p:spPr>
        <p:txBody>
          <a:bodyPr>
            <a:normAutofit/>
          </a:bodyPr>
          <a:lstStyle/>
          <a:p>
            <a:r>
              <a:rPr lang="hr-HR" sz="2000" b="1" dirty="0">
                <a:solidFill>
                  <a:srgbClr val="003399"/>
                </a:solidFill>
                <a:latin typeface="+mj-lt"/>
                <a:ea typeface="+mj-ea"/>
                <a:cs typeface="+mj-cs"/>
              </a:rPr>
              <a:t>Opatija, 11. rujna 2018.</a:t>
            </a:r>
          </a:p>
        </p:txBody>
      </p:sp>
      <p:pic>
        <p:nvPicPr>
          <p:cNvPr id="4" name="Picture 3"/>
          <p:cNvPicPr>
            <a:picLocks noChangeAspect="1"/>
          </p:cNvPicPr>
          <p:nvPr/>
        </p:nvPicPr>
        <p:blipFill rotWithShape="1">
          <a:blip r:embed="rId3" cstate="print"/>
          <a:srcRect l="16666" t="38703" r="29166" b="35926"/>
          <a:stretch/>
        </p:blipFill>
        <p:spPr>
          <a:xfrm>
            <a:off x="8390239" y="1447145"/>
            <a:ext cx="3337738" cy="879365"/>
          </a:xfrm>
          <a:prstGeom prst="rect">
            <a:avLst/>
          </a:prstGeom>
        </p:spPr>
      </p:pic>
      <p:pic>
        <p:nvPicPr>
          <p:cNvPr id="6" name="Picture 5">
            <a:extLst>
              <a:ext uri="{FF2B5EF4-FFF2-40B4-BE49-F238E27FC236}">
                <a16:creationId xmlns:a16="http://schemas.microsoft.com/office/drawing/2014/main" id="{9F1D885C-7117-4CCC-BE89-537699982578}"/>
              </a:ext>
            </a:extLst>
          </p:cNvPr>
          <p:cNvPicPr>
            <a:picLocks noChangeAspect="1"/>
          </p:cNvPicPr>
          <p:nvPr/>
        </p:nvPicPr>
        <p:blipFill>
          <a:blip r:embed="rId4" cstate="print"/>
          <a:stretch>
            <a:fillRect/>
          </a:stretch>
        </p:blipFill>
        <p:spPr>
          <a:xfrm>
            <a:off x="6447105" y="4094328"/>
            <a:ext cx="5402223" cy="2579126"/>
          </a:xfrm>
          <a:prstGeom prst="rect">
            <a:avLst/>
          </a:prstGeom>
          <a:ln>
            <a:noFill/>
          </a:ln>
          <a:effectLst>
            <a:softEdge rad="112500"/>
          </a:effectLst>
        </p:spPr>
      </p:pic>
    </p:spTree>
    <p:extLst>
      <p:ext uri="{BB962C8B-B14F-4D97-AF65-F5344CB8AC3E}">
        <p14:creationId xmlns:p14="http://schemas.microsoft.com/office/powerpoint/2010/main" val="1249888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1943" y="82712"/>
            <a:ext cx="10515600" cy="1325563"/>
          </a:xfrm>
        </p:spPr>
        <p:txBody>
          <a:bodyPr>
            <a:normAutofit/>
          </a:bodyPr>
          <a:lstStyle/>
          <a:p>
            <a:r>
              <a:rPr lang="hr-HR" sz="3200" b="1" dirty="0">
                <a:solidFill>
                  <a:schemeClr val="bg1"/>
                </a:solidFill>
                <a:latin typeface="+mn-lt"/>
              </a:rPr>
              <a:t>Novi Zakon o otocima </a:t>
            </a:r>
          </a:p>
        </p:txBody>
      </p:sp>
      <p:sp>
        <p:nvSpPr>
          <p:cNvPr id="3" name="Content Placeholder 2"/>
          <p:cNvSpPr>
            <a:spLocks noGrp="1"/>
          </p:cNvSpPr>
          <p:nvPr>
            <p:ph idx="1"/>
          </p:nvPr>
        </p:nvSpPr>
        <p:spPr>
          <a:xfrm>
            <a:off x="838200" y="1825624"/>
            <a:ext cx="10955694" cy="4547184"/>
          </a:xfrm>
        </p:spPr>
        <p:txBody>
          <a:bodyPr>
            <a:normAutofit/>
          </a:bodyPr>
          <a:lstStyle/>
          <a:p>
            <a:pPr>
              <a:lnSpc>
                <a:spcPct val="120000"/>
              </a:lnSpc>
            </a:pPr>
            <a:r>
              <a:rPr lang="hr-HR" sz="2400" b="1" dirty="0">
                <a:solidFill>
                  <a:srgbClr val="002060"/>
                </a:solidFill>
              </a:rPr>
              <a:t>uvođenje pojma </a:t>
            </a:r>
            <a:r>
              <a:rPr lang="hr-HR" sz="2400" b="1" dirty="0">
                <a:solidFill>
                  <a:srgbClr val="002060"/>
                </a:solidFill>
                <a:effectLst>
                  <a:outerShdw blurRad="38100" dist="38100" dir="2700000" algn="tl">
                    <a:srgbClr val="000000">
                      <a:alpha val="43137"/>
                    </a:srgbClr>
                  </a:outerShdw>
                </a:effectLst>
              </a:rPr>
              <a:t>otočani</a:t>
            </a:r>
          </a:p>
          <a:p>
            <a:pPr>
              <a:lnSpc>
                <a:spcPct val="120000"/>
              </a:lnSpc>
            </a:pPr>
            <a:r>
              <a:rPr lang="hr-HR" sz="2400" b="1" dirty="0">
                <a:solidFill>
                  <a:srgbClr val="002060"/>
                </a:solidFill>
              </a:rPr>
              <a:t>uvođenje pojma </a:t>
            </a:r>
            <a:r>
              <a:rPr lang="hr-HR" sz="2400" b="1" dirty="0">
                <a:solidFill>
                  <a:srgbClr val="002060"/>
                </a:solidFill>
                <a:effectLst>
                  <a:outerShdw blurRad="38100" dist="38100" dir="2700000" algn="tl">
                    <a:srgbClr val="000000">
                      <a:alpha val="43137"/>
                    </a:srgbClr>
                  </a:outerShdw>
                </a:effectLst>
              </a:rPr>
              <a:t>otočnost</a:t>
            </a:r>
          </a:p>
          <a:p>
            <a:pPr>
              <a:lnSpc>
                <a:spcPct val="120000"/>
              </a:lnSpc>
            </a:pPr>
            <a:r>
              <a:rPr lang="hr-HR" sz="2400" b="1" dirty="0">
                <a:solidFill>
                  <a:srgbClr val="002060"/>
                </a:solidFill>
              </a:rPr>
              <a:t>novi modeli razvrstavanja otoka</a:t>
            </a:r>
            <a:endParaRPr lang="en-US" sz="2400" b="1" dirty="0">
              <a:solidFill>
                <a:srgbClr val="002060"/>
              </a:solidFill>
            </a:endParaRPr>
          </a:p>
          <a:p>
            <a:pPr>
              <a:lnSpc>
                <a:spcPct val="120000"/>
              </a:lnSpc>
            </a:pPr>
            <a:r>
              <a:rPr lang="hr-HR" sz="2400" dirty="0">
                <a:solidFill>
                  <a:srgbClr val="002060"/>
                </a:solidFill>
              </a:rPr>
              <a:t>novi pristup </a:t>
            </a:r>
            <a:r>
              <a:rPr lang="hr-HR" sz="2400" b="1" dirty="0">
                <a:solidFill>
                  <a:srgbClr val="002060"/>
                </a:solidFill>
              </a:rPr>
              <a:t>razvijenosti/nerazvijenosti otoka – otočni razvojni pokazatelji</a:t>
            </a:r>
            <a:endParaRPr lang="en-US" sz="2400" b="1" dirty="0">
              <a:solidFill>
                <a:srgbClr val="002060"/>
              </a:solidFill>
            </a:endParaRPr>
          </a:p>
          <a:p>
            <a:pPr>
              <a:lnSpc>
                <a:spcPct val="120000"/>
              </a:lnSpc>
            </a:pPr>
            <a:r>
              <a:rPr lang="hr-HR" sz="2400" dirty="0">
                <a:solidFill>
                  <a:srgbClr val="002060"/>
                </a:solidFill>
              </a:rPr>
              <a:t>novi pristup </a:t>
            </a:r>
            <a:r>
              <a:rPr lang="hr-HR" sz="2400" b="1" dirty="0">
                <a:solidFill>
                  <a:srgbClr val="002060"/>
                </a:solidFill>
              </a:rPr>
              <a:t>strateškom planiranju </a:t>
            </a:r>
            <a:r>
              <a:rPr lang="hr-HR" sz="2400" dirty="0">
                <a:solidFill>
                  <a:srgbClr val="002060"/>
                </a:solidFill>
              </a:rPr>
              <a:t>razvoja otoka </a:t>
            </a:r>
            <a:endParaRPr lang="en-US" sz="2400" dirty="0">
              <a:solidFill>
                <a:srgbClr val="002060"/>
              </a:solidFill>
            </a:endParaRPr>
          </a:p>
          <a:p>
            <a:pPr>
              <a:lnSpc>
                <a:spcPct val="120000"/>
              </a:lnSpc>
            </a:pPr>
            <a:r>
              <a:rPr lang="hr-HR" sz="2400" dirty="0">
                <a:solidFill>
                  <a:srgbClr val="002060"/>
                </a:solidFill>
              </a:rPr>
              <a:t>održivi razvoj otoka po </a:t>
            </a:r>
            <a:r>
              <a:rPr lang="hr-HR" sz="2400" b="1" dirty="0">
                <a:solidFill>
                  <a:srgbClr val="002060"/>
                </a:solidFill>
              </a:rPr>
              <a:t>konceptu „pametnih otoka”</a:t>
            </a:r>
            <a:endParaRPr lang="en-US" sz="2400" b="1" dirty="0">
              <a:solidFill>
                <a:srgbClr val="002060"/>
              </a:solidFill>
            </a:endParaRPr>
          </a:p>
          <a:p>
            <a:pPr>
              <a:lnSpc>
                <a:spcPct val="120000"/>
              </a:lnSpc>
            </a:pPr>
            <a:r>
              <a:rPr lang="hr-HR" sz="2400" b="1" dirty="0">
                <a:solidFill>
                  <a:srgbClr val="002060"/>
                </a:solidFill>
              </a:rPr>
              <a:t>otočni razvojni sporazum</a:t>
            </a:r>
          </a:p>
          <a:p>
            <a:pPr>
              <a:lnSpc>
                <a:spcPct val="120000"/>
              </a:lnSpc>
            </a:pPr>
            <a:r>
              <a:rPr lang="hr-HR" sz="2400" b="1" dirty="0">
                <a:solidFill>
                  <a:srgbClr val="002060"/>
                </a:solidFill>
              </a:rPr>
              <a:t>sređivanje katastra i zemljišnih knjiga </a:t>
            </a:r>
          </a:p>
          <a:p>
            <a:pPr>
              <a:lnSpc>
                <a:spcPct val="120000"/>
              </a:lnSpc>
            </a:pPr>
            <a:endParaRPr lang="en-US" b="1" dirty="0">
              <a:solidFill>
                <a:srgbClr val="002060"/>
              </a:solidFill>
            </a:endParaRPr>
          </a:p>
          <a:p>
            <a:pPr lvl="0" algn="just">
              <a:lnSpc>
                <a:spcPct val="160000"/>
              </a:lnSpc>
              <a:buNone/>
            </a:pPr>
            <a:endParaRPr lang="hr-HR" dirty="0"/>
          </a:p>
        </p:txBody>
      </p:sp>
    </p:spTree>
    <p:extLst>
      <p:ext uri="{BB962C8B-B14F-4D97-AF65-F5344CB8AC3E}">
        <p14:creationId xmlns:p14="http://schemas.microsoft.com/office/powerpoint/2010/main" val="281141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5367" y="72321"/>
            <a:ext cx="10515600" cy="1325563"/>
          </a:xfrm>
        </p:spPr>
        <p:txBody>
          <a:bodyPr>
            <a:normAutofit/>
          </a:bodyPr>
          <a:lstStyle/>
          <a:p>
            <a:r>
              <a:rPr lang="hr-HR" sz="3200" b="1" dirty="0">
                <a:solidFill>
                  <a:schemeClr val="bg1"/>
                </a:solidFill>
                <a:latin typeface="+mn-lt"/>
              </a:rPr>
              <a:t>Novi Zakon o otocima</a:t>
            </a:r>
            <a:endParaRPr lang="hr-HR" sz="3200" dirty="0">
              <a:solidFill>
                <a:schemeClr val="bg1"/>
              </a:solidFill>
              <a:latin typeface="+mn-lt"/>
            </a:endParaRPr>
          </a:p>
        </p:txBody>
      </p:sp>
      <p:sp>
        <p:nvSpPr>
          <p:cNvPr id="3" name="Content Placeholder 2"/>
          <p:cNvSpPr>
            <a:spLocks noGrp="1"/>
          </p:cNvSpPr>
          <p:nvPr>
            <p:ph idx="1"/>
          </p:nvPr>
        </p:nvSpPr>
        <p:spPr>
          <a:xfrm>
            <a:off x="838200" y="1825624"/>
            <a:ext cx="10955694" cy="4547184"/>
          </a:xfrm>
        </p:spPr>
        <p:txBody>
          <a:bodyPr>
            <a:normAutofit/>
          </a:bodyPr>
          <a:lstStyle/>
          <a:p>
            <a:pPr>
              <a:lnSpc>
                <a:spcPct val="100000"/>
              </a:lnSpc>
            </a:pPr>
            <a:r>
              <a:rPr lang="hr-HR" sz="2400" dirty="0">
                <a:solidFill>
                  <a:srgbClr val="002060"/>
                </a:solidFill>
              </a:rPr>
              <a:t>uvođenje </a:t>
            </a:r>
            <a:r>
              <a:rPr lang="hr-HR" sz="2400" b="1" dirty="0">
                <a:solidFill>
                  <a:srgbClr val="002060"/>
                </a:solidFill>
              </a:rPr>
              <a:t>otočnih koordinatora </a:t>
            </a:r>
          </a:p>
          <a:p>
            <a:pPr>
              <a:lnSpc>
                <a:spcPct val="100000"/>
              </a:lnSpc>
            </a:pPr>
            <a:r>
              <a:rPr lang="hr-HR" sz="2400" dirty="0">
                <a:solidFill>
                  <a:srgbClr val="002060"/>
                </a:solidFill>
              </a:rPr>
              <a:t>ustrojavanje </a:t>
            </a:r>
            <a:r>
              <a:rPr lang="hr-HR" sz="2400" b="1" dirty="0">
                <a:solidFill>
                  <a:srgbClr val="002060"/>
                </a:solidFill>
              </a:rPr>
              <a:t>otočnih prioritetnih i urbanih područja</a:t>
            </a:r>
          </a:p>
          <a:p>
            <a:pPr>
              <a:lnSpc>
                <a:spcPct val="100000"/>
              </a:lnSpc>
            </a:pPr>
            <a:r>
              <a:rPr lang="hr-HR" sz="2400" dirty="0">
                <a:solidFill>
                  <a:srgbClr val="002060"/>
                </a:solidFill>
              </a:rPr>
              <a:t>proširivanje uporabne funkcije </a:t>
            </a:r>
            <a:r>
              <a:rPr lang="hr-HR" sz="2400" b="1" dirty="0">
                <a:solidFill>
                  <a:srgbClr val="002060"/>
                </a:solidFill>
              </a:rPr>
              <a:t>Otočne iskaznice</a:t>
            </a:r>
            <a:endParaRPr lang="en-US" sz="2400" b="1" dirty="0">
              <a:solidFill>
                <a:srgbClr val="002060"/>
              </a:solidFill>
            </a:endParaRPr>
          </a:p>
          <a:p>
            <a:pPr lvl="0">
              <a:lnSpc>
                <a:spcPct val="100000"/>
              </a:lnSpc>
            </a:pPr>
            <a:r>
              <a:rPr lang="hr-HR" sz="2400" dirty="0">
                <a:solidFill>
                  <a:srgbClr val="002060"/>
                </a:solidFill>
              </a:rPr>
              <a:t>poticanje </a:t>
            </a:r>
            <a:r>
              <a:rPr lang="hr-HR" sz="2400" b="1" dirty="0">
                <a:solidFill>
                  <a:srgbClr val="002060"/>
                </a:solidFill>
              </a:rPr>
              <a:t>društvenog poduzetništva </a:t>
            </a:r>
            <a:r>
              <a:rPr lang="hr-HR" sz="2400" dirty="0">
                <a:solidFill>
                  <a:srgbClr val="002060"/>
                </a:solidFill>
              </a:rPr>
              <a:t>na otocima</a:t>
            </a:r>
          </a:p>
          <a:p>
            <a:pPr lvl="0">
              <a:lnSpc>
                <a:spcPct val="100000"/>
              </a:lnSpc>
            </a:pPr>
            <a:r>
              <a:rPr lang="hr-HR" sz="2400" b="1" dirty="0">
                <a:solidFill>
                  <a:srgbClr val="002060"/>
                </a:solidFill>
              </a:rPr>
              <a:t>uklanjanje otpada s otoka</a:t>
            </a:r>
          </a:p>
          <a:p>
            <a:pPr lvl="0">
              <a:lnSpc>
                <a:spcPct val="100000"/>
              </a:lnSpc>
            </a:pPr>
            <a:r>
              <a:rPr lang="hr-HR" sz="2400" b="1" dirty="0">
                <a:solidFill>
                  <a:srgbClr val="002060"/>
                </a:solidFill>
              </a:rPr>
              <a:t>gospodarenje divljači i uklanjanje invazivnih stranih vrsta </a:t>
            </a:r>
            <a:r>
              <a:rPr lang="hr-HR" sz="2400" dirty="0">
                <a:solidFill>
                  <a:srgbClr val="002060"/>
                </a:solidFill>
              </a:rPr>
              <a:t>na otocima</a:t>
            </a:r>
          </a:p>
          <a:p>
            <a:pPr lvl="0">
              <a:lnSpc>
                <a:spcPct val="100000"/>
              </a:lnSpc>
            </a:pPr>
            <a:r>
              <a:rPr lang="hr-HR" sz="2400" dirty="0">
                <a:solidFill>
                  <a:srgbClr val="002060"/>
                </a:solidFill>
              </a:rPr>
              <a:t>poticanje </a:t>
            </a:r>
            <a:r>
              <a:rPr lang="hr-HR" sz="2400" b="1" dirty="0">
                <a:solidFill>
                  <a:srgbClr val="002060"/>
                </a:solidFill>
              </a:rPr>
              <a:t>razvoja civilnog društva </a:t>
            </a:r>
            <a:r>
              <a:rPr lang="hr-HR" sz="2400" dirty="0">
                <a:solidFill>
                  <a:srgbClr val="002060"/>
                </a:solidFill>
              </a:rPr>
              <a:t>na otocima</a:t>
            </a:r>
            <a:endParaRPr lang="en-US" sz="2400" dirty="0">
              <a:solidFill>
                <a:srgbClr val="002060"/>
              </a:solidFill>
            </a:endParaRPr>
          </a:p>
          <a:p>
            <a:pPr lvl="0">
              <a:lnSpc>
                <a:spcPct val="100000"/>
              </a:lnSpc>
            </a:pPr>
            <a:r>
              <a:rPr lang="hr-HR" sz="2400" b="1" dirty="0">
                <a:solidFill>
                  <a:srgbClr val="002060"/>
                </a:solidFill>
              </a:rPr>
              <a:t>eksploatacija mineralnih sirovina </a:t>
            </a:r>
            <a:r>
              <a:rPr lang="hr-HR" sz="2400" dirty="0">
                <a:solidFill>
                  <a:srgbClr val="002060"/>
                </a:solidFill>
              </a:rPr>
              <a:t>na otocima </a:t>
            </a:r>
          </a:p>
          <a:p>
            <a:pPr lvl="0">
              <a:lnSpc>
                <a:spcPct val="100000"/>
              </a:lnSpc>
            </a:pPr>
            <a:endParaRPr lang="hr-HR" sz="2400" dirty="0">
              <a:solidFill>
                <a:srgbClr val="002060"/>
              </a:solidFill>
            </a:endParaRPr>
          </a:p>
          <a:p>
            <a:pPr lvl="0" algn="just">
              <a:lnSpc>
                <a:spcPct val="160000"/>
              </a:lnSpc>
              <a:buNone/>
            </a:pPr>
            <a:endParaRPr lang="hr-HR" sz="2400" dirty="0"/>
          </a:p>
        </p:txBody>
      </p:sp>
    </p:spTree>
    <p:extLst>
      <p:ext uri="{BB962C8B-B14F-4D97-AF65-F5344CB8AC3E}">
        <p14:creationId xmlns:p14="http://schemas.microsoft.com/office/powerpoint/2010/main" val="2857840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hr-HR" b="1" dirty="0">
              <a:solidFill>
                <a:srgbClr val="003399"/>
              </a:solidFill>
            </a:endParaRPr>
          </a:p>
          <a:p>
            <a:pPr marL="0" indent="0" algn="ctr">
              <a:buNone/>
            </a:pPr>
            <a:endParaRPr lang="hr-HR" b="1" dirty="0">
              <a:solidFill>
                <a:srgbClr val="003399"/>
              </a:solidFill>
            </a:endParaRPr>
          </a:p>
          <a:p>
            <a:pPr marL="0" indent="0" algn="ctr">
              <a:buNone/>
            </a:pPr>
            <a:r>
              <a:rPr lang="hr-HR" b="1" dirty="0">
                <a:solidFill>
                  <a:srgbClr val="002060"/>
                </a:solidFill>
              </a:rPr>
              <a:t>FINANCIRANJE OTOČNIH PROJEKATA IZ EU SREDSTAVA</a:t>
            </a:r>
            <a:endParaRPr lang="hr-HR" dirty="0">
              <a:solidFill>
                <a:srgbClr val="002060"/>
              </a:solidFill>
            </a:endParaRPr>
          </a:p>
        </p:txBody>
      </p:sp>
    </p:spTree>
    <p:extLst>
      <p:ext uri="{BB962C8B-B14F-4D97-AF65-F5344CB8AC3E}">
        <p14:creationId xmlns:p14="http://schemas.microsoft.com/office/powerpoint/2010/main" val="2698767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2956" y="1770928"/>
            <a:ext cx="10515600" cy="4502547"/>
          </a:xfrm>
        </p:spPr>
        <p:txBody>
          <a:bodyPr>
            <a:normAutofit/>
          </a:bodyPr>
          <a:lstStyle/>
          <a:p>
            <a:pPr marL="0" indent="0">
              <a:buNone/>
            </a:pPr>
            <a:endParaRPr lang="hr-HR" sz="2400" dirty="0">
              <a:solidFill>
                <a:srgbClr val="111F8A"/>
              </a:solidFill>
              <a:latin typeface="+mn-lt"/>
            </a:endParaRPr>
          </a:p>
          <a:p>
            <a:pPr>
              <a:lnSpc>
                <a:spcPct val="150000"/>
              </a:lnSpc>
              <a:buFont typeface="Wingdings" panose="05000000000000000000" pitchFamily="2" charset="2"/>
              <a:buChar char="Ø"/>
            </a:pPr>
            <a:r>
              <a:rPr lang="hr-HR" sz="2400" b="1" dirty="0">
                <a:solidFill>
                  <a:srgbClr val="111F8A"/>
                </a:solidFill>
              </a:rPr>
              <a:t>Operativni program - Konkurentnost i kohezija 2014.-2020. </a:t>
            </a:r>
          </a:p>
          <a:p>
            <a:pPr>
              <a:lnSpc>
                <a:spcPct val="150000"/>
              </a:lnSpc>
              <a:buFont typeface="Wingdings" panose="05000000000000000000" pitchFamily="2" charset="2"/>
              <a:buChar char="Ø"/>
            </a:pPr>
            <a:r>
              <a:rPr lang="hr-HR" sz="2400" b="1" dirty="0">
                <a:solidFill>
                  <a:srgbClr val="111F8A"/>
                </a:solidFill>
              </a:rPr>
              <a:t>Program ruralnog razvoja Republike Hrvatske 2014.-2020.</a:t>
            </a:r>
          </a:p>
          <a:p>
            <a:pPr>
              <a:lnSpc>
                <a:spcPct val="150000"/>
              </a:lnSpc>
              <a:buFont typeface="Wingdings" panose="05000000000000000000" pitchFamily="2" charset="2"/>
              <a:buChar char="Ø"/>
            </a:pPr>
            <a:r>
              <a:rPr lang="hr-HR" sz="2400" b="1" dirty="0">
                <a:solidFill>
                  <a:srgbClr val="111F8A"/>
                </a:solidFill>
              </a:rPr>
              <a:t>Operativni program za pomorstvo i ribarstvo 2014.-2020.</a:t>
            </a:r>
          </a:p>
          <a:p>
            <a:pPr>
              <a:lnSpc>
                <a:spcPct val="150000"/>
              </a:lnSpc>
              <a:buFont typeface="Wingdings" panose="05000000000000000000" pitchFamily="2" charset="2"/>
              <a:buChar char="Ø"/>
            </a:pPr>
            <a:r>
              <a:rPr lang="hr-HR" sz="2400" b="1" dirty="0">
                <a:solidFill>
                  <a:srgbClr val="111F8A"/>
                </a:solidFill>
              </a:rPr>
              <a:t>Operativni program Učinkoviti ljudski potencijali 2014.-2020.</a:t>
            </a:r>
          </a:p>
        </p:txBody>
      </p:sp>
      <p:sp>
        <p:nvSpPr>
          <p:cNvPr id="3" name="Title 2"/>
          <p:cNvSpPr>
            <a:spLocks noGrp="1"/>
          </p:cNvSpPr>
          <p:nvPr>
            <p:ph type="title"/>
          </p:nvPr>
        </p:nvSpPr>
        <p:spPr>
          <a:xfrm>
            <a:off x="838200" y="365125"/>
            <a:ext cx="10515600" cy="757619"/>
          </a:xfrm>
        </p:spPr>
        <p:txBody>
          <a:bodyPr>
            <a:noAutofit/>
          </a:bodyPr>
          <a:lstStyle/>
          <a:p>
            <a:r>
              <a:rPr lang="hr-HR" sz="2800" b="1" dirty="0">
                <a:solidFill>
                  <a:schemeClr val="bg1"/>
                </a:solidFill>
                <a:latin typeface="+mn-lt"/>
              </a:rPr>
              <a:t>Mogućnosti korištenja raspoloživih sredstava za otoke  iz fondova EU</a:t>
            </a:r>
            <a:endParaRPr lang="hr-HR" sz="2800" dirty="0">
              <a:solidFill>
                <a:schemeClr val="bg1"/>
              </a:solidFill>
              <a:latin typeface="+mn-lt"/>
            </a:endParaRPr>
          </a:p>
        </p:txBody>
      </p:sp>
    </p:spTree>
    <p:extLst>
      <p:ext uri="{BB962C8B-B14F-4D97-AF65-F5344CB8AC3E}">
        <p14:creationId xmlns:p14="http://schemas.microsoft.com/office/powerpoint/2010/main" val="188667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2956" y="1250066"/>
            <a:ext cx="10840844" cy="5384910"/>
          </a:xfrm>
        </p:spPr>
        <p:txBody>
          <a:bodyPr>
            <a:normAutofit fontScale="55000" lnSpcReduction="20000"/>
          </a:bodyPr>
          <a:lstStyle/>
          <a:p>
            <a:pPr marL="0" indent="0">
              <a:buNone/>
            </a:pPr>
            <a:endParaRPr lang="hr-HR" sz="2600" dirty="0">
              <a:solidFill>
                <a:srgbClr val="111F8A"/>
              </a:solidFill>
              <a:latin typeface="+mn-lt"/>
            </a:endParaRPr>
          </a:p>
          <a:p>
            <a:pPr marL="0" indent="0">
              <a:buNone/>
            </a:pPr>
            <a:r>
              <a:rPr lang="hr-HR" sz="3700" b="1" u="sng" dirty="0">
                <a:solidFill>
                  <a:srgbClr val="111F8A"/>
                </a:solidFill>
              </a:rPr>
              <a:t>OP Konkurentnost i kohezija 2014.-2020. - upravljačko tijelo MRRFEU</a:t>
            </a:r>
            <a:endParaRPr lang="hr-HR" sz="3700" b="1" u="sng" dirty="0">
              <a:solidFill>
                <a:srgbClr val="111F8A"/>
              </a:solidFill>
              <a:latin typeface="+mn-lt"/>
            </a:endParaRPr>
          </a:p>
          <a:p>
            <a:pPr marL="0" lvl="1" indent="0">
              <a:spcBef>
                <a:spcPts val="1000"/>
              </a:spcBef>
              <a:buNone/>
            </a:pPr>
            <a:r>
              <a:rPr lang="hr-HR" sz="2700" b="1" dirty="0">
                <a:solidFill>
                  <a:srgbClr val="111F8A"/>
                </a:solidFill>
              </a:rPr>
              <a:t>Sc 2a1 </a:t>
            </a:r>
            <a:r>
              <a:rPr lang="hr-HR" sz="2700" dirty="0">
                <a:solidFill>
                  <a:srgbClr val="111F8A"/>
                </a:solidFill>
              </a:rPr>
              <a:t>: Razvoj infrastrukture širokopojasne mreže sljedeće generacije u područjima bez infrastrukture širokopojasne mreže</a:t>
            </a:r>
          </a:p>
          <a:p>
            <a:pPr marL="0" lvl="1" indent="0">
              <a:spcBef>
                <a:spcPts val="1000"/>
              </a:spcBef>
              <a:buNone/>
            </a:pPr>
            <a:r>
              <a:rPr lang="hr-HR" sz="2700" dirty="0">
                <a:solidFill>
                  <a:srgbClr val="111F8A"/>
                </a:solidFill>
              </a:rPr>
              <a:t>sljedeće generacije i bez dovoljno komercijalnog interesa, za maksimalno povećanje socijalne i ekonomske dobrobiti</a:t>
            </a:r>
          </a:p>
          <a:p>
            <a:pPr marL="0" lvl="1" indent="0">
              <a:spcBef>
                <a:spcPts val="1000"/>
              </a:spcBef>
              <a:buNone/>
            </a:pPr>
            <a:endParaRPr lang="hr-HR" sz="2700" b="1" dirty="0">
              <a:solidFill>
                <a:srgbClr val="111F8A"/>
              </a:solidFill>
            </a:endParaRPr>
          </a:p>
          <a:p>
            <a:pPr marL="0" lvl="1" indent="0">
              <a:spcBef>
                <a:spcPts val="1000"/>
              </a:spcBef>
              <a:buNone/>
            </a:pPr>
            <a:endParaRPr lang="hr-HR" sz="2700" b="1" dirty="0">
              <a:solidFill>
                <a:srgbClr val="111F8A"/>
              </a:solidFill>
            </a:endParaRPr>
          </a:p>
          <a:p>
            <a:pPr marL="0" lvl="1" indent="0">
              <a:spcBef>
                <a:spcPts val="1000"/>
              </a:spcBef>
              <a:buNone/>
            </a:pPr>
            <a:r>
              <a:rPr lang="hr-HR" sz="2700" b="1" dirty="0">
                <a:solidFill>
                  <a:srgbClr val="111F8A"/>
                </a:solidFill>
              </a:rPr>
              <a:t>Sc 6i1</a:t>
            </a:r>
            <a:r>
              <a:rPr lang="hr-HR" sz="2700" dirty="0">
                <a:solidFill>
                  <a:srgbClr val="111F8A"/>
                </a:solidFill>
              </a:rPr>
              <a:t>: Smanjena količina otpada koji se odlaže na odlagališta </a:t>
            </a:r>
          </a:p>
          <a:p>
            <a:pPr marL="0" lvl="1" indent="0">
              <a:spcBef>
                <a:spcPts val="1000"/>
              </a:spcBef>
              <a:buNone/>
            </a:pPr>
            <a:endParaRPr lang="hr-HR" sz="2700" dirty="0">
              <a:solidFill>
                <a:srgbClr val="111F8A"/>
              </a:solidFill>
            </a:endParaRPr>
          </a:p>
          <a:p>
            <a:pPr marL="0" lvl="1" indent="0">
              <a:spcBef>
                <a:spcPts val="1000"/>
              </a:spcBef>
              <a:buNone/>
            </a:pPr>
            <a:r>
              <a:rPr lang="hr-HR" sz="2700" b="1" dirty="0">
                <a:solidFill>
                  <a:srgbClr val="111F8A"/>
                </a:solidFill>
              </a:rPr>
              <a:t>Sc 6ii1</a:t>
            </a:r>
            <a:r>
              <a:rPr lang="hr-HR" sz="2700" dirty="0">
                <a:solidFill>
                  <a:srgbClr val="111F8A"/>
                </a:solidFill>
              </a:rPr>
              <a:t>: Unapređenje javnog vodoopskrbnog sustava sa svrhom osiguranja kvalitete i sigurnosti usluga opskrbe pitkom vodom</a:t>
            </a:r>
          </a:p>
          <a:p>
            <a:pPr marL="0" lvl="1" indent="0">
              <a:spcBef>
                <a:spcPts val="1000"/>
              </a:spcBef>
              <a:buNone/>
            </a:pPr>
            <a:r>
              <a:rPr lang="hr-HR" sz="2700" b="1" dirty="0">
                <a:solidFill>
                  <a:srgbClr val="111F8A"/>
                </a:solidFill>
              </a:rPr>
              <a:t>Sc 6ii2</a:t>
            </a:r>
            <a:r>
              <a:rPr lang="hr-HR" sz="2700" dirty="0">
                <a:solidFill>
                  <a:srgbClr val="111F8A"/>
                </a:solidFill>
              </a:rPr>
              <a:t>: Razvoj sustava prikupljanja i obrade otpadnih voda s ciljem doprinosa poboljšanju stanja voda	</a:t>
            </a:r>
          </a:p>
          <a:p>
            <a:pPr marL="0" indent="0">
              <a:buNone/>
            </a:pPr>
            <a:endParaRPr lang="hr-HR" sz="2700" dirty="0">
              <a:solidFill>
                <a:srgbClr val="111F8A"/>
              </a:solidFill>
            </a:endParaRPr>
          </a:p>
          <a:p>
            <a:pPr marL="0" indent="0">
              <a:buNone/>
            </a:pPr>
            <a:r>
              <a:rPr lang="hr-HR" sz="2700" b="1" dirty="0">
                <a:solidFill>
                  <a:srgbClr val="111F8A"/>
                </a:solidFill>
              </a:rPr>
              <a:t>Sc 7ii1</a:t>
            </a:r>
            <a:r>
              <a:rPr lang="hr-HR" sz="2700" dirty="0">
                <a:solidFill>
                  <a:srgbClr val="111F8A"/>
                </a:solidFill>
              </a:rPr>
              <a:t>: Poboljšanje dostupnosti naseljenih otoka za njihove stanovnike</a:t>
            </a:r>
          </a:p>
          <a:p>
            <a:endParaRPr lang="hr-HR" sz="2700" dirty="0">
              <a:solidFill>
                <a:srgbClr val="111F8A"/>
              </a:solidFill>
            </a:endParaRPr>
          </a:p>
          <a:p>
            <a:pPr marL="0" lvl="1" indent="0">
              <a:spcBef>
                <a:spcPts val="1000"/>
              </a:spcBef>
              <a:buNone/>
            </a:pPr>
            <a:r>
              <a:rPr lang="hr-HR" sz="2700" b="1" dirty="0">
                <a:solidFill>
                  <a:srgbClr val="111F8A"/>
                </a:solidFill>
              </a:rPr>
              <a:t>Sc 9a1</a:t>
            </a:r>
            <a:r>
              <a:rPr lang="hr-HR" sz="2700" dirty="0">
                <a:solidFill>
                  <a:srgbClr val="111F8A"/>
                </a:solidFill>
              </a:rPr>
              <a:t>: Poboljšanje prijevoza i njege u hitnim medicinskim slučajevima s otoka uspostavom hitne pomorske medicinske službe</a:t>
            </a:r>
          </a:p>
          <a:p>
            <a:pPr marL="228600" lvl="1">
              <a:spcBef>
                <a:spcPts val="1000"/>
              </a:spcBef>
            </a:pPr>
            <a:endParaRPr lang="hr-HR" sz="2700" dirty="0">
              <a:solidFill>
                <a:srgbClr val="111F8A"/>
              </a:solidFill>
            </a:endParaRPr>
          </a:p>
          <a:p>
            <a:pPr marL="0" lvl="1" indent="0">
              <a:spcBef>
                <a:spcPts val="1000"/>
              </a:spcBef>
              <a:buNone/>
            </a:pPr>
            <a:r>
              <a:rPr lang="hr-HR" sz="2700" b="1" dirty="0">
                <a:solidFill>
                  <a:srgbClr val="111F8A"/>
                </a:solidFill>
              </a:rPr>
              <a:t>Sc 10a3: </a:t>
            </a:r>
            <a:br>
              <a:rPr lang="hr-HR" sz="2700" dirty="0">
                <a:solidFill>
                  <a:srgbClr val="111F8A"/>
                </a:solidFill>
              </a:rPr>
            </a:br>
            <a:r>
              <a:rPr lang="hr-HR" sz="2700" dirty="0">
                <a:solidFill>
                  <a:srgbClr val="111F8A"/>
                </a:solidFill>
              </a:rPr>
              <a:t>Povećanje relevantnosti strukovnog obrazovanja kroz poboljšanje uvjeta za stjecaje praktičnih vještina u ciljanim sektorima srednjeg strukovnog obrazovanja s ciljem postizanja veće zapošljivosti učenika srednjeg strukovnog obrazovanja</a:t>
            </a:r>
            <a:endParaRPr lang="hr-HR" sz="2700" dirty="0">
              <a:solidFill>
                <a:srgbClr val="FF0000"/>
              </a:solidFill>
            </a:endParaRPr>
          </a:p>
          <a:p>
            <a:pPr marL="228600" lvl="1">
              <a:spcBef>
                <a:spcPts val="1000"/>
              </a:spcBef>
            </a:pPr>
            <a:endParaRPr lang="hr-HR" sz="2600" dirty="0">
              <a:solidFill>
                <a:srgbClr val="111F8A"/>
              </a:solidFill>
              <a:latin typeface="+mn-lt"/>
            </a:endParaRPr>
          </a:p>
          <a:p>
            <a:pPr marL="0" indent="0">
              <a:buNone/>
            </a:pPr>
            <a:endParaRPr lang="hr-HR" dirty="0"/>
          </a:p>
        </p:txBody>
      </p:sp>
      <p:sp>
        <p:nvSpPr>
          <p:cNvPr id="3" name="Title 2"/>
          <p:cNvSpPr>
            <a:spLocks noGrp="1"/>
          </p:cNvSpPr>
          <p:nvPr>
            <p:ph type="title"/>
          </p:nvPr>
        </p:nvSpPr>
        <p:spPr>
          <a:xfrm>
            <a:off x="838200" y="365125"/>
            <a:ext cx="10515600" cy="757619"/>
          </a:xfrm>
        </p:spPr>
        <p:txBody>
          <a:bodyPr>
            <a:noAutofit/>
          </a:bodyPr>
          <a:lstStyle/>
          <a:p>
            <a:r>
              <a:rPr lang="hr-HR" sz="2800" b="1" dirty="0">
                <a:solidFill>
                  <a:schemeClr val="bg1"/>
                </a:solidFill>
                <a:latin typeface="+mn-lt"/>
              </a:rPr>
              <a:t>Mogućnosti korištenja raspoloživih sredstava za otoke  iz fondova EU</a:t>
            </a:r>
            <a:endParaRPr lang="hr-HR" sz="2800" dirty="0">
              <a:solidFill>
                <a:schemeClr val="bg1"/>
              </a:solidFill>
              <a:latin typeface="+mn-lt"/>
            </a:endParaRPr>
          </a:p>
        </p:txBody>
      </p:sp>
      <p:sp>
        <p:nvSpPr>
          <p:cNvPr id="4" name="Rectangle 3"/>
          <p:cNvSpPr/>
          <p:nvPr/>
        </p:nvSpPr>
        <p:spPr>
          <a:xfrm>
            <a:off x="609598" y="2392993"/>
            <a:ext cx="2550291" cy="29621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spcBef>
                <a:spcPts val="1000"/>
              </a:spcBef>
              <a:buNone/>
            </a:pPr>
            <a:r>
              <a:rPr lang="hr-HR" sz="1600" dirty="0">
                <a:solidFill>
                  <a:schemeClr val="bg1"/>
                </a:solidFill>
              </a:rPr>
              <a:t>ALOKACIJA 209.370.040 EUR </a:t>
            </a:r>
          </a:p>
        </p:txBody>
      </p:sp>
      <p:sp>
        <p:nvSpPr>
          <p:cNvPr id="5" name="Rectangle 4"/>
          <p:cNvSpPr/>
          <p:nvPr/>
        </p:nvSpPr>
        <p:spPr>
          <a:xfrm>
            <a:off x="5609860" y="2990835"/>
            <a:ext cx="2399822" cy="296214"/>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spcBef>
                <a:spcPts val="1000"/>
              </a:spcBef>
              <a:buNone/>
            </a:pPr>
            <a:r>
              <a:rPr lang="hr-HR" sz="1500" dirty="0">
                <a:solidFill>
                  <a:schemeClr val="bg1"/>
                </a:solidFill>
              </a:rPr>
              <a:t>ALOKACIJA 475.000.000 EUR </a:t>
            </a:r>
          </a:p>
        </p:txBody>
      </p:sp>
      <p:sp>
        <p:nvSpPr>
          <p:cNvPr id="6" name="Rectangle 5"/>
          <p:cNvSpPr/>
          <p:nvPr/>
        </p:nvSpPr>
        <p:spPr>
          <a:xfrm>
            <a:off x="609598" y="4096549"/>
            <a:ext cx="3673035" cy="287209"/>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spcBef>
                <a:spcPts val="1000"/>
              </a:spcBef>
              <a:buNone/>
            </a:pPr>
            <a:r>
              <a:rPr lang="hr-HR" sz="1500" dirty="0">
                <a:solidFill>
                  <a:schemeClr val="bg1"/>
                </a:solidFill>
              </a:rPr>
              <a:t>ALOKACIJA 1.049.340.216 EUR (za 6ii1 i 6ii2) </a:t>
            </a:r>
          </a:p>
        </p:txBody>
      </p:sp>
      <p:sp>
        <p:nvSpPr>
          <p:cNvPr id="7" name="Rectangle 6"/>
          <p:cNvSpPr/>
          <p:nvPr/>
        </p:nvSpPr>
        <p:spPr>
          <a:xfrm>
            <a:off x="609598" y="4697708"/>
            <a:ext cx="2550291" cy="28503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r-HR" sz="1500" dirty="0">
                <a:solidFill>
                  <a:schemeClr val="bg1"/>
                </a:solidFill>
              </a:rPr>
              <a:t>ALOKACIJA 80.000.000 EUR</a:t>
            </a:r>
          </a:p>
        </p:txBody>
      </p:sp>
      <p:sp>
        <p:nvSpPr>
          <p:cNvPr id="8" name="Rectangle 7"/>
          <p:cNvSpPr/>
          <p:nvPr/>
        </p:nvSpPr>
        <p:spPr>
          <a:xfrm>
            <a:off x="609598" y="5273546"/>
            <a:ext cx="2550291" cy="28503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spcBef>
                <a:spcPts val="1000"/>
              </a:spcBef>
              <a:buNone/>
            </a:pPr>
            <a:r>
              <a:rPr lang="hr-HR" sz="1500" dirty="0">
                <a:solidFill>
                  <a:schemeClr val="bg1"/>
                </a:solidFill>
              </a:rPr>
              <a:t>ALOKACIJA 45.000.000</a:t>
            </a:r>
            <a:r>
              <a:rPr lang="hr-HR" sz="1500" b="1" dirty="0">
                <a:solidFill>
                  <a:schemeClr val="bg1"/>
                </a:solidFill>
              </a:rPr>
              <a:t> </a:t>
            </a:r>
            <a:r>
              <a:rPr lang="hr-HR" sz="1500" dirty="0">
                <a:solidFill>
                  <a:schemeClr val="bg1"/>
                </a:solidFill>
              </a:rPr>
              <a:t>EUR</a:t>
            </a:r>
            <a:endParaRPr lang="hr-HR" sz="1500" b="1" dirty="0">
              <a:solidFill>
                <a:schemeClr val="bg1"/>
              </a:solidFill>
            </a:endParaRPr>
          </a:p>
        </p:txBody>
      </p:sp>
      <p:sp>
        <p:nvSpPr>
          <p:cNvPr id="9" name="Rectangle 8"/>
          <p:cNvSpPr/>
          <p:nvPr/>
        </p:nvSpPr>
        <p:spPr>
          <a:xfrm>
            <a:off x="609598" y="6184984"/>
            <a:ext cx="2792571" cy="285037"/>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spcBef>
                <a:spcPts val="1000"/>
              </a:spcBef>
              <a:buNone/>
            </a:pPr>
            <a:r>
              <a:rPr lang="hr-HR" sz="1500" dirty="0">
                <a:solidFill>
                  <a:schemeClr val="bg1"/>
                </a:solidFill>
              </a:rPr>
              <a:t>ALOKACIJA 63.000.000</a:t>
            </a:r>
            <a:r>
              <a:rPr lang="hr-HR" sz="1500" b="1" dirty="0">
                <a:solidFill>
                  <a:schemeClr val="bg1"/>
                </a:solidFill>
              </a:rPr>
              <a:t> </a:t>
            </a:r>
            <a:r>
              <a:rPr lang="hr-HR" sz="1500" dirty="0">
                <a:solidFill>
                  <a:schemeClr val="bg1"/>
                </a:solidFill>
              </a:rPr>
              <a:t>EUR</a:t>
            </a:r>
          </a:p>
        </p:txBody>
      </p:sp>
    </p:spTree>
    <p:extLst>
      <p:ext uri="{BB962C8B-B14F-4D97-AF65-F5344CB8AC3E}">
        <p14:creationId xmlns:p14="http://schemas.microsoft.com/office/powerpoint/2010/main" val="2537699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928965"/>
            <a:ext cx="10515600" cy="5034778"/>
          </a:xfrm>
        </p:spPr>
        <p:txBody>
          <a:bodyPr>
            <a:normAutofit fontScale="92500" lnSpcReduction="10000"/>
          </a:bodyPr>
          <a:lstStyle/>
          <a:p>
            <a:pPr marL="0" indent="0">
              <a:buNone/>
            </a:pPr>
            <a:r>
              <a:rPr lang="hr-HR" sz="2600" b="1" u="sng" dirty="0">
                <a:solidFill>
                  <a:srgbClr val="111F8A"/>
                </a:solidFill>
              </a:rPr>
              <a:t>Program ruralnog razvoja Republike Hrvatske 2014.-2020.</a:t>
            </a:r>
          </a:p>
          <a:p>
            <a:pPr marL="0" indent="0">
              <a:buNone/>
            </a:pPr>
            <a:r>
              <a:rPr lang="hr-HR" sz="2200" b="1" dirty="0">
                <a:solidFill>
                  <a:srgbClr val="002060"/>
                </a:solidFill>
              </a:rPr>
              <a:t>Mjera M7 – Temeljne usluge i obnova sela u ruralnim područjima</a:t>
            </a:r>
          </a:p>
          <a:p>
            <a:pPr marL="0" indent="0">
              <a:buNone/>
            </a:pPr>
            <a:r>
              <a:rPr lang="hr-HR" sz="2200" b="1" dirty="0" err="1">
                <a:solidFill>
                  <a:srgbClr val="002060"/>
                </a:solidFill>
              </a:rPr>
              <a:t>Podmjera</a:t>
            </a:r>
            <a:r>
              <a:rPr lang="hr-HR" sz="2200" b="1" dirty="0">
                <a:solidFill>
                  <a:srgbClr val="002060"/>
                </a:solidFill>
              </a:rPr>
              <a:t> 7.2. </a:t>
            </a:r>
            <a:r>
              <a:rPr lang="hr-HR" sz="2200" dirty="0">
                <a:solidFill>
                  <a:srgbClr val="002060"/>
                </a:solidFill>
              </a:rPr>
              <a:t>Ulaganja u izradu, poboljšanje ili proširenje svih vrsta male infrastrukture, uključujući ulaganja u obnovljive izvore energije i uštedu energije</a:t>
            </a:r>
          </a:p>
          <a:p>
            <a:pPr marL="0" indent="0">
              <a:buNone/>
            </a:pPr>
            <a:r>
              <a:rPr lang="hr-HR" sz="2200" b="1" dirty="0" err="1">
                <a:solidFill>
                  <a:srgbClr val="002060"/>
                </a:solidFill>
              </a:rPr>
              <a:t>Podmjera</a:t>
            </a:r>
            <a:r>
              <a:rPr lang="hr-HR" sz="2200" b="1" dirty="0">
                <a:solidFill>
                  <a:srgbClr val="002060"/>
                </a:solidFill>
              </a:rPr>
              <a:t> 7.4.</a:t>
            </a:r>
            <a:br>
              <a:rPr lang="hr-HR" sz="2200" b="1" dirty="0">
                <a:solidFill>
                  <a:srgbClr val="002060"/>
                </a:solidFill>
              </a:rPr>
            </a:br>
            <a:r>
              <a:rPr lang="hr-HR" sz="2200" dirty="0">
                <a:solidFill>
                  <a:srgbClr val="002060"/>
                </a:solidFill>
              </a:rPr>
              <a:t>Ulaganja u pokretanje, poboljšanje ili proširenje lokalnih temeljnih usluga za ruralno stanovništvo, uključujući slobodno vrijeme i kulturne aktivnosti te povezanu infrastrukturu</a:t>
            </a:r>
          </a:p>
          <a:p>
            <a:pPr marL="0" indent="0">
              <a:buNone/>
            </a:pPr>
            <a:endParaRPr lang="hr-HR" sz="2200" dirty="0"/>
          </a:p>
          <a:p>
            <a:pPr marL="0" indent="0">
              <a:buNone/>
            </a:pPr>
            <a:r>
              <a:rPr lang="hr-HR" sz="2600" b="1" u="sng" dirty="0">
                <a:solidFill>
                  <a:srgbClr val="111F8A"/>
                </a:solidFill>
              </a:rPr>
              <a:t>Operativni program za pomorstvo i ribarstvo 2014.-2020.</a:t>
            </a:r>
          </a:p>
          <a:p>
            <a:endParaRPr lang="hr-HR" b="1" i="1" u="sng" dirty="0">
              <a:solidFill>
                <a:srgbClr val="111F8A"/>
              </a:solidFill>
            </a:endParaRPr>
          </a:p>
          <a:p>
            <a:pPr marL="0" indent="0">
              <a:buNone/>
            </a:pPr>
            <a:r>
              <a:rPr lang="hr-HR" sz="2600" b="1" u="sng" dirty="0">
                <a:solidFill>
                  <a:srgbClr val="111F8A"/>
                </a:solidFill>
              </a:rPr>
              <a:t>OP Učinkoviti ljudski potencijali 2014.-2020.</a:t>
            </a:r>
          </a:p>
          <a:p>
            <a:endParaRPr lang="hr-HR" b="1" i="1" u="sng" dirty="0">
              <a:solidFill>
                <a:srgbClr val="111F8A"/>
              </a:solidFill>
            </a:endParaRPr>
          </a:p>
          <a:p>
            <a:pPr marL="0" indent="0">
              <a:buNone/>
            </a:pPr>
            <a:r>
              <a:rPr lang="hr-HR" sz="2200" dirty="0"/>
              <a:t>				</a:t>
            </a:r>
            <a:endParaRPr lang="hr-HR" sz="2200" i="1" u="sng" dirty="0">
              <a:solidFill>
                <a:srgbClr val="111F8A"/>
              </a:solidFill>
              <a:latin typeface="+mn-lt"/>
            </a:endParaRPr>
          </a:p>
          <a:p>
            <a:pPr marL="228600" lvl="1">
              <a:spcBef>
                <a:spcPts val="1000"/>
              </a:spcBef>
            </a:pPr>
            <a:endParaRPr lang="hr-HR" sz="2600" dirty="0">
              <a:solidFill>
                <a:srgbClr val="111F8A"/>
              </a:solidFill>
              <a:latin typeface="+mn-lt"/>
            </a:endParaRPr>
          </a:p>
          <a:p>
            <a:pPr marL="0" indent="0">
              <a:buNone/>
            </a:pPr>
            <a:endParaRPr lang="hr-HR" dirty="0"/>
          </a:p>
        </p:txBody>
      </p:sp>
      <p:sp>
        <p:nvSpPr>
          <p:cNvPr id="3" name="Title 2"/>
          <p:cNvSpPr>
            <a:spLocks noGrp="1"/>
          </p:cNvSpPr>
          <p:nvPr>
            <p:ph type="title"/>
          </p:nvPr>
        </p:nvSpPr>
        <p:spPr>
          <a:xfrm>
            <a:off x="838200" y="365125"/>
            <a:ext cx="10515600" cy="850217"/>
          </a:xfrm>
        </p:spPr>
        <p:txBody>
          <a:bodyPr>
            <a:noAutofit/>
          </a:bodyPr>
          <a:lstStyle/>
          <a:p>
            <a:r>
              <a:rPr lang="hr-HR" sz="2800" b="1" dirty="0">
                <a:solidFill>
                  <a:schemeClr val="bg1"/>
                </a:solidFill>
                <a:latin typeface="+mn-lt"/>
              </a:rPr>
              <a:t>OSTALE Mogućnosti korištenja sredstava iz fondova EU za otoke </a:t>
            </a:r>
            <a:endParaRPr lang="hr-HR" sz="2800" dirty="0">
              <a:solidFill>
                <a:schemeClr val="bg1"/>
              </a:solidFill>
              <a:latin typeface="+mn-lt"/>
            </a:endParaRPr>
          </a:p>
        </p:txBody>
      </p:sp>
    </p:spTree>
    <p:extLst>
      <p:ext uri="{BB962C8B-B14F-4D97-AF65-F5344CB8AC3E}">
        <p14:creationId xmlns:p14="http://schemas.microsoft.com/office/powerpoint/2010/main" val="175926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000"/>
            <a:ext cx="10515600" cy="1282700"/>
          </a:xfrm>
        </p:spPr>
        <p:txBody>
          <a:bodyPr>
            <a:normAutofit/>
          </a:bodyPr>
          <a:lstStyle/>
          <a:p>
            <a:br>
              <a:rPr lang="hr-HR" sz="2800" dirty="0">
                <a:solidFill>
                  <a:srgbClr val="FF0000"/>
                </a:solidFill>
                <a:latin typeface="Calibri" panose="020F0502020204030204"/>
              </a:rPr>
            </a:br>
            <a:r>
              <a:rPr lang="hr-HR" sz="2800" b="1" dirty="0">
                <a:solidFill>
                  <a:schemeClr val="bg1"/>
                </a:solidFill>
                <a:latin typeface="+mn-lt"/>
              </a:rPr>
              <a:t>OSTALE Mogućnosti korištenja sredstava iz fondova EU za otoke</a:t>
            </a:r>
            <a:br>
              <a:rPr lang="hr-HR" sz="2800" dirty="0">
                <a:solidFill>
                  <a:srgbClr val="25338B"/>
                </a:solidFill>
                <a:latin typeface="Calibri" panose="020F0502020204030204"/>
              </a:rPr>
            </a:br>
            <a:endParaRPr lang="hr-HR" sz="2800" dirty="0"/>
          </a:p>
        </p:txBody>
      </p:sp>
      <p:sp>
        <p:nvSpPr>
          <p:cNvPr id="3" name="Content Placeholder 2"/>
          <p:cNvSpPr>
            <a:spLocks noGrp="1"/>
          </p:cNvSpPr>
          <p:nvPr>
            <p:ph idx="1"/>
          </p:nvPr>
        </p:nvSpPr>
        <p:spPr>
          <a:xfrm>
            <a:off x="457200" y="1549400"/>
            <a:ext cx="11214100" cy="4790302"/>
          </a:xfrm>
        </p:spPr>
        <p:txBody>
          <a:bodyPr>
            <a:normAutofit fontScale="25000" lnSpcReduction="20000"/>
          </a:bodyPr>
          <a:lstStyle/>
          <a:p>
            <a:pPr marL="0" indent="0">
              <a:buNone/>
            </a:pPr>
            <a:endParaRPr lang="hr-HR" sz="8000" b="1" i="1" u="sng" dirty="0">
              <a:solidFill>
                <a:srgbClr val="111F8A"/>
              </a:solidFill>
            </a:endParaRPr>
          </a:p>
          <a:p>
            <a:pPr marL="0" indent="0">
              <a:buNone/>
            </a:pPr>
            <a:r>
              <a:rPr lang="hr-HR" sz="8000" b="1" u="sng" dirty="0">
                <a:solidFill>
                  <a:srgbClr val="111F8A"/>
                </a:solidFill>
              </a:rPr>
              <a:t>Programi Europske teritorijalne suradnje</a:t>
            </a:r>
            <a:r>
              <a:rPr lang="hr-HR" sz="8000" b="1" dirty="0">
                <a:solidFill>
                  <a:srgbClr val="111F8A"/>
                </a:solidFill>
              </a:rPr>
              <a:t>  </a:t>
            </a:r>
            <a:r>
              <a:rPr lang="hr-HR" sz="7600" b="1" dirty="0">
                <a:solidFill>
                  <a:srgbClr val="111F8A"/>
                </a:solidFill>
              </a:rPr>
              <a:t>- </a:t>
            </a:r>
            <a:r>
              <a:rPr lang="hr-HR" sz="7600" dirty="0">
                <a:solidFill>
                  <a:srgbClr val="111F8A"/>
                </a:solidFill>
              </a:rPr>
              <a:t>usko su vezani uz javne politike i strategije</a:t>
            </a:r>
          </a:p>
          <a:p>
            <a:pPr marL="0" indent="0">
              <a:buNone/>
            </a:pPr>
            <a:endParaRPr lang="hr-HR" sz="7600" b="1" dirty="0">
              <a:solidFill>
                <a:srgbClr val="2D3587"/>
              </a:solidFill>
            </a:endParaRPr>
          </a:p>
          <a:p>
            <a:pPr marL="0" indent="0">
              <a:buNone/>
            </a:pPr>
            <a:r>
              <a:rPr lang="hr-HR" sz="7600" b="1" dirty="0">
                <a:solidFill>
                  <a:srgbClr val="2D3587"/>
                </a:solidFill>
              </a:rPr>
              <a:t>Prekogranični programi</a:t>
            </a:r>
          </a:p>
          <a:p>
            <a:r>
              <a:rPr lang="hr-HR" sz="7600" dirty="0">
                <a:solidFill>
                  <a:srgbClr val="111F8A"/>
                </a:solidFill>
              </a:rPr>
              <a:t>INTERREG V-A Italija – Hrvatska 2014. – 2020. </a:t>
            </a:r>
          </a:p>
          <a:p>
            <a:r>
              <a:rPr lang="hr-HR" sz="7600" dirty="0">
                <a:solidFill>
                  <a:srgbClr val="111F8A"/>
                </a:solidFill>
              </a:rPr>
              <a:t>Program suradnje INTERREG V-A Slovenija–Hrvatska 2014.–2020. </a:t>
            </a:r>
          </a:p>
          <a:p>
            <a:endParaRPr lang="hr-HR" sz="7600" dirty="0">
              <a:solidFill>
                <a:srgbClr val="111F8A"/>
              </a:solidFill>
            </a:endParaRPr>
          </a:p>
          <a:p>
            <a:pPr marL="0" indent="0">
              <a:buNone/>
            </a:pPr>
            <a:r>
              <a:rPr lang="hr-HR" sz="7600" b="1" dirty="0">
                <a:solidFill>
                  <a:srgbClr val="2D3587"/>
                </a:solidFill>
              </a:rPr>
              <a:t>Programi transnacionalne suradnje </a:t>
            </a:r>
          </a:p>
          <a:p>
            <a:r>
              <a:rPr lang="hr-HR" sz="7600" dirty="0">
                <a:solidFill>
                  <a:srgbClr val="111F8A"/>
                </a:solidFill>
              </a:rPr>
              <a:t>INTERREG V-B Mediteran 2014. – 2020. </a:t>
            </a:r>
          </a:p>
          <a:p>
            <a:r>
              <a:rPr lang="hr-HR" sz="7600" dirty="0">
                <a:solidFill>
                  <a:srgbClr val="111F8A"/>
                </a:solidFill>
              </a:rPr>
              <a:t>INTERREG V-B Jadransko-jonski program transnacionalne suradnje 2014. – 2020. </a:t>
            </a:r>
            <a:endParaRPr lang="hr-HR" sz="7600" i="1" dirty="0"/>
          </a:p>
          <a:p>
            <a:r>
              <a:rPr lang="hr-HR" sz="7600" dirty="0">
                <a:solidFill>
                  <a:srgbClr val="111F8A"/>
                </a:solidFill>
              </a:rPr>
              <a:t>INTERREG V-B DUNAV 2014. – 2020. </a:t>
            </a:r>
          </a:p>
          <a:p>
            <a:r>
              <a:rPr lang="hr-HR" sz="7600" dirty="0">
                <a:solidFill>
                  <a:srgbClr val="111F8A"/>
                </a:solidFill>
              </a:rPr>
              <a:t>INTERREG V-B Središnja Europa 2014. – 2020. </a:t>
            </a:r>
          </a:p>
          <a:p>
            <a:pPr marL="0" indent="0">
              <a:buNone/>
            </a:pPr>
            <a:endParaRPr lang="hr-HR" sz="7200" dirty="0">
              <a:solidFill>
                <a:srgbClr val="111F8A"/>
              </a:solidFill>
            </a:endParaRPr>
          </a:p>
          <a:p>
            <a:pPr marL="0" lvl="1" indent="0" algn="just" defTabSz="800100">
              <a:spcBef>
                <a:spcPct val="0"/>
              </a:spcBef>
              <a:spcAft>
                <a:spcPct val="15000"/>
              </a:spcAft>
              <a:buNone/>
            </a:pPr>
            <a:endParaRPr lang="hr-HR" sz="7200" dirty="0">
              <a:solidFill>
                <a:srgbClr val="2D3587"/>
              </a:solidFill>
            </a:endParaRPr>
          </a:p>
          <a:p>
            <a:pPr marL="171450" lvl="1" indent="-171450" algn="just" defTabSz="800100">
              <a:spcBef>
                <a:spcPct val="0"/>
              </a:spcBef>
              <a:spcAft>
                <a:spcPct val="15000"/>
              </a:spcAft>
            </a:pPr>
            <a:endParaRPr lang="hr-HR" sz="7200" dirty="0">
              <a:solidFill>
                <a:srgbClr val="2D3587"/>
              </a:solidFill>
            </a:endParaRPr>
          </a:p>
          <a:p>
            <a:pPr marL="0" indent="0">
              <a:buNone/>
            </a:pPr>
            <a:endParaRPr lang="hr-HR" sz="7200" b="1" dirty="0">
              <a:solidFill>
                <a:srgbClr val="111F8A"/>
              </a:solidFill>
            </a:endParaRPr>
          </a:p>
          <a:p>
            <a:pPr marL="0" indent="0">
              <a:buNone/>
            </a:pPr>
            <a:endParaRPr lang="hr-HR" sz="2400" b="1" dirty="0">
              <a:solidFill>
                <a:srgbClr val="111F8A"/>
              </a:solidFill>
            </a:endParaRPr>
          </a:p>
          <a:p>
            <a:pPr marL="0" indent="0">
              <a:buNone/>
            </a:pPr>
            <a:br>
              <a:rPr lang="hr-HR" dirty="0">
                <a:solidFill>
                  <a:srgbClr val="111F8A"/>
                </a:solidFill>
              </a:rPr>
            </a:br>
            <a:endParaRPr lang="hr-HR" dirty="0"/>
          </a:p>
        </p:txBody>
      </p:sp>
    </p:spTree>
    <p:extLst>
      <p:ext uri="{BB962C8B-B14F-4D97-AF65-F5344CB8AC3E}">
        <p14:creationId xmlns:p14="http://schemas.microsoft.com/office/powerpoint/2010/main" val="20226625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E63FEF-A8CB-4852-B270-CA05CEF9F546}"/>
              </a:ext>
            </a:extLst>
          </p:cNvPr>
          <p:cNvSpPr>
            <a:spLocks noGrp="1"/>
          </p:cNvSpPr>
          <p:nvPr>
            <p:ph idx="1"/>
          </p:nvPr>
        </p:nvSpPr>
        <p:spPr>
          <a:xfrm>
            <a:off x="634403" y="1148577"/>
            <a:ext cx="10787743" cy="5596066"/>
          </a:xfrm>
        </p:spPr>
        <p:txBody>
          <a:bodyPr>
            <a:normAutofit fontScale="25000" lnSpcReduction="20000"/>
          </a:bodyPr>
          <a:lstStyle/>
          <a:p>
            <a:endParaRPr lang="hr-HR" b="1" dirty="0">
              <a:solidFill>
                <a:srgbClr val="0033CC"/>
              </a:solidFill>
            </a:endParaRPr>
          </a:p>
          <a:p>
            <a:pPr marL="0" indent="0">
              <a:lnSpc>
                <a:spcPct val="170000"/>
              </a:lnSpc>
              <a:buNone/>
            </a:pPr>
            <a:r>
              <a:rPr lang="hr-HR" sz="9600" b="1" u="sng" dirty="0">
                <a:solidFill>
                  <a:srgbClr val="111F8A"/>
                </a:solidFill>
              </a:rPr>
              <a:t>Fondovi </a:t>
            </a:r>
            <a:r>
              <a:rPr lang="hr-HR" sz="9600" b="1" u="sng" dirty="0">
                <a:solidFill>
                  <a:srgbClr val="0A24A4"/>
                </a:solidFill>
              </a:rPr>
              <a:t>zemalja</a:t>
            </a:r>
            <a:r>
              <a:rPr lang="hr-HR" sz="9600" b="1" u="sng" dirty="0">
                <a:solidFill>
                  <a:srgbClr val="111F8A"/>
                </a:solidFill>
              </a:rPr>
              <a:t> Europskog gospodarskog prostora i Kraljevine Norveške</a:t>
            </a:r>
            <a:br>
              <a:rPr lang="hr-HR" sz="9600" b="1" u="sng" dirty="0">
                <a:solidFill>
                  <a:srgbClr val="111F8A"/>
                </a:solidFill>
              </a:rPr>
            </a:br>
            <a:r>
              <a:rPr lang="hr-HR" sz="7600" b="1" dirty="0">
                <a:solidFill>
                  <a:srgbClr val="0A24A4"/>
                </a:solidFill>
              </a:rPr>
              <a:t>Memorandum o suglasnosti o provedbi EGP financijskog mehanizma </a:t>
            </a:r>
            <a:r>
              <a:rPr lang="hr-HR" sz="7600" dirty="0">
                <a:solidFill>
                  <a:srgbClr val="0A24A4"/>
                </a:solidFill>
              </a:rPr>
              <a:t>za razdoblje od 2014. do 2021. godine između Islanda, Kneževine Lihtenštajna, Kraljevine Norveške i Republike Hrvatske </a:t>
            </a:r>
          </a:p>
          <a:p>
            <a:pPr marL="0" indent="0">
              <a:lnSpc>
                <a:spcPct val="170000"/>
              </a:lnSpc>
              <a:buNone/>
            </a:pPr>
            <a:r>
              <a:rPr lang="hr-HR" sz="7600" b="1" dirty="0">
                <a:solidFill>
                  <a:srgbClr val="0A24A4"/>
                </a:solidFill>
              </a:rPr>
              <a:t>Memorandum o suglasnosti o provedbi Norveškog financijskog mehanizma </a:t>
            </a:r>
            <a:r>
              <a:rPr lang="hr-HR" sz="7600" dirty="0">
                <a:solidFill>
                  <a:srgbClr val="0A24A4"/>
                </a:solidFill>
              </a:rPr>
              <a:t>za razdoblje od 2014. do 2021. godine između Kraljevine Norveške i Republike Hrvatske.   </a:t>
            </a:r>
            <a:r>
              <a:rPr lang="hr-HR" sz="8000" dirty="0">
                <a:solidFill>
                  <a:srgbClr val="0A24A4"/>
                </a:solidFill>
                <a:sym typeface="Wingdings" panose="05000000000000000000" pitchFamily="2" charset="2"/>
              </a:rPr>
              <a:t></a:t>
            </a:r>
            <a:r>
              <a:rPr lang="hr-HR" sz="7600" dirty="0">
                <a:solidFill>
                  <a:srgbClr val="0A24A4"/>
                </a:solidFill>
                <a:sym typeface="Wingdings" panose="05000000000000000000" pitchFamily="2" charset="2"/>
              </a:rPr>
              <a:t>   </a:t>
            </a:r>
            <a:r>
              <a:rPr lang="hr-HR" sz="7600" dirty="0">
                <a:solidFill>
                  <a:srgbClr val="0A24A4"/>
                </a:solidFill>
              </a:rPr>
              <a:t>potpisan  </a:t>
            </a:r>
            <a:r>
              <a:rPr lang="hr-HR" sz="7600" b="1" dirty="0">
                <a:solidFill>
                  <a:srgbClr val="0A24A4"/>
                </a:solidFill>
              </a:rPr>
              <a:t>3. srpnja 2018</a:t>
            </a:r>
            <a:r>
              <a:rPr lang="hr-HR" sz="7600" dirty="0">
                <a:solidFill>
                  <a:srgbClr val="0A24A4"/>
                </a:solidFill>
              </a:rPr>
              <a:t>. </a:t>
            </a:r>
          </a:p>
          <a:p>
            <a:pPr marL="0" indent="0">
              <a:buNone/>
            </a:pPr>
            <a:r>
              <a:rPr lang="hr-HR" sz="7600" dirty="0">
                <a:solidFill>
                  <a:srgbClr val="0A24A4"/>
                </a:solidFill>
              </a:rPr>
              <a:t>U sklopu potpisanih Memoranduma o suglasnosti za provedbu su predviđeni </a:t>
            </a:r>
          </a:p>
          <a:p>
            <a:r>
              <a:rPr lang="hr-HR" sz="7600" dirty="0">
                <a:solidFill>
                  <a:srgbClr val="0A24A4"/>
                </a:solidFill>
              </a:rPr>
              <a:t>Program razvoja poslovanja, inovacija i malog i srednjeg poduzetništva; 22.000.000 EUR darovnice </a:t>
            </a:r>
          </a:p>
          <a:p>
            <a:r>
              <a:rPr lang="hr-HR" sz="7600" dirty="0">
                <a:solidFill>
                  <a:srgbClr val="0A24A4"/>
                </a:solidFill>
              </a:rPr>
              <a:t>Program lokalnog razvoja i smanjenja siromaštva;  26.000.000 EUR darovnice</a:t>
            </a:r>
          </a:p>
          <a:p>
            <a:r>
              <a:rPr lang="hr-HR" sz="7600" dirty="0">
                <a:solidFill>
                  <a:srgbClr val="0A24A4"/>
                </a:solidFill>
              </a:rPr>
              <a:t>Program energija i klimatske promijene u iznosu darovnice od 17.000.000 EUR darovnice</a:t>
            </a:r>
          </a:p>
          <a:p>
            <a:r>
              <a:rPr lang="hr-HR" sz="7600" dirty="0">
                <a:solidFill>
                  <a:srgbClr val="0A24A4"/>
                </a:solidFill>
              </a:rPr>
              <a:t>Program usmjeren prema jačanju civilnog društva u iznosu darovnice od 8.500.000.EUR darovnice</a:t>
            </a:r>
          </a:p>
          <a:p>
            <a:r>
              <a:rPr lang="hr-HR" sz="7600" dirty="0">
                <a:solidFill>
                  <a:srgbClr val="0A24A4"/>
                </a:solidFill>
              </a:rPr>
              <a:t>Program pravosuđa u iznosu od 13.000.000 EUR darovnice </a:t>
            </a:r>
          </a:p>
          <a:p>
            <a:endParaRPr lang="hr-HR" sz="7600" dirty="0">
              <a:solidFill>
                <a:srgbClr val="0A24A4"/>
              </a:solidFill>
            </a:endParaRPr>
          </a:p>
          <a:p>
            <a:pPr marL="0" indent="0">
              <a:buNone/>
            </a:pPr>
            <a:r>
              <a:rPr lang="hr-HR" sz="7600" dirty="0">
                <a:solidFill>
                  <a:srgbClr val="0A24A4"/>
                </a:solidFill>
              </a:rPr>
              <a:t>Raspisivanje prvih natječaja </a:t>
            </a:r>
            <a:r>
              <a:rPr lang="hr-HR" sz="7600" b="1" dirty="0">
                <a:solidFill>
                  <a:srgbClr val="0A24A4"/>
                </a:solidFill>
              </a:rPr>
              <a:t>očekuje se </a:t>
            </a:r>
            <a:r>
              <a:rPr lang="hr-HR" sz="7600" b="1" u="sng" dirty="0">
                <a:solidFill>
                  <a:srgbClr val="0A24A4"/>
                </a:solidFill>
              </a:rPr>
              <a:t>u drugoj polovici 2019. godine.</a:t>
            </a:r>
            <a:r>
              <a:rPr lang="hr-HR" sz="7600" b="1" dirty="0">
                <a:solidFill>
                  <a:srgbClr val="0A24A4"/>
                </a:solidFill>
              </a:rPr>
              <a:t> </a:t>
            </a:r>
            <a:r>
              <a:rPr lang="hr-HR" sz="7600" dirty="0">
                <a:solidFill>
                  <a:srgbClr val="0A24A4"/>
                </a:solidFill>
              </a:rPr>
              <a:t> </a:t>
            </a:r>
          </a:p>
          <a:p>
            <a:endParaRPr lang="hr-HR" dirty="0"/>
          </a:p>
        </p:txBody>
      </p:sp>
      <p:sp>
        <p:nvSpPr>
          <p:cNvPr id="5" name="Title 1">
            <a:extLst>
              <a:ext uri="{FF2B5EF4-FFF2-40B4-BE49-F238E27FC236}">
                <a16:creationId xmlns:a16="http://schemas.microsoft.com/office/drawing/2014/main" id="{D445DE31-7279-4815-86AB-08B06895F6BE}"/>
              </a:ext>
            </a:extLst>
          </p:cNvPr>
          <p:cNvSpPr>
            <a:spLocks noGrp="1"/>
          </p:cNvSpPr>
          <p:nvPr>
            <p:ph type="title"/>
          </p:nvPr>
        </p:nvSpPr>
        <p:spPr>
          <a:xfrm>
            <a:off x="838200" y="267628"/>
            <a:ext cx="10515600" cy="1271239"/>
          </a:xfrm>
        </p:spPr>
        <p:txBody>
          <a:bodyPr>
            <a:normAutofit/>
          </a:bodyPr>
          <a:lstStyle/>
          <a:p>
            <a:r>
              <a:rPr lang="hr-HR" sz="2800" b="1" dirty="0">
                <a:solidFill>
                  <a:schemeClr val="bg1"/>
                </a:solidFill>
                <a:latin typeface="+mn-lt"/>
              </a:rPr>
              <a:t>OSTALE Mogućnosti korištenja sredstava iz fondova EU za otoke</a:t>
            </a:r>
            <a:br>
              <a:rPr lang="hr-HR" sz="2800" dirty="0">
                <a:solidFill>
                  <a:srgbClr val="25338B"/>
                </a:solidFill>
                <a:latin typeface="Calibri" panose="020F0502020204030204"/>
              </a:rPr>
            </a:br>
            <a:endParaRPr lang="hr-HR" sz="2800" dirty="0"/>
          </a:p>
        </p:txBody>
      </p:sp>
    </p:spTree>
    <p:extLst>
      <p:ext uri="{BB962C8B-B14F-4D97-AF65-F5344CB8AC3E}">
        <p14:creationId xmlns:p14="http://schemas.microsoft.com/office/powerpoint/2010/main" val="2889869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5" y="76099"/>
            <a:ext cx="10515600" cy="1325563"/>
          </a:xfrm>
        </p:spPr>
        <p:txBody>
          <a:bodyPr>
            <a:normAutofit/>
          </a:bodyPr>
          <a:lstStyle/>
          <a:p>
            <a:r>
              <a:rPr lang="en-US" sz="2800" b="1" dirty="0">
                <a:solidFill>
                  <a:schemeClr val="bg1"/>
                </a:solidFill>
                <a:latin typeface="+mn-lt"/>
              </a:rPr>
              <a:t>U</a:t>
            </a:r>
            <a:r>
              <a:rPr lang="hr-HR" sz="2800" b="1" dirty="0">
                <a:solidFill>
                  <a:schemeClr val="bg1"/>
                </a:solidFill>
                <a:latin typeface="+mn-lt"/>
              </a:rPr>
              <a:t>govoreno iz OPKK</a:t>
            </a:r>
            <a:r>
              <a:rPr lang="en-US" sz="2800" b="1" dirty="0">
                <a:solidFill>
                  <a:schemeClr val="bg1"/>
                </a:solidFill>
                <a:latin typeface="+mn-lt"/>
              </a:rPr>
              <a:t> </a:t>
            </a:r>
            <a:r>
              <a:rPr lang="hr-HR" sz="2800" b="1" dirty="0">
                <a:solidFill>
                  <a:schemeClr val="bg1"/>
                </a:solidFill>
                <a:latin typeface="+mn-lt"/>
              </a:rPr>
              <a:t>u projekte na otocima 2014. – 8/2018.</a:t>
            </a:r>
          </a:p>
        </p:txBody>
      </p:sp>
      <p:graphicFrame>
        <p:nvGraphicFramePr>
          <p:cNvPr id="6" name="Chart 5"/>
          <p:cNvGraphicFramePr>
            <a:graphicFrameLocks/>
          </p:cNvGraphicFramePr>
          <p:nvPr>
            <p:extLst>
              <p:ext uri="{D42A27DB-BD31-4B8C-83A1-F6EECF244321}">
                <p14:modId xmlns:p14="http://schemas.microsoft.com/office/powerpoint/2010/main" val="3212463631"/>
              </p:ext>
            </p:extLst>
          </p:nvPr>
        </p:nvGraphicFramePr>
        <p:xfrm>
          <a:off x="0" y="1634380"/>
          <a:ext cx="11703311" cy="5513381"/>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6048951" y="1913604"/>
            <a:ext cx="4102376" cy="400110"/>
          </a:xfrm>
          <a:prstGeom prst="rect">
            <a:avLst/>
          </a:prstGeom>
          <a:noFill/>
          <a:ln w="38100">
            <a:solidFill>
              <a:schemeClr val="accent1"/>
            </a:solidFill>
          </a:ln>
        </p:spPr>
        <p:txBody>
          <a:bodyPr wrap="square" rtlCol="0">
            <a:spAutoFit/>
          </a:bodyPr>
          <a:lstStyle/>
          <a:p>
            <a:pPr algn="ctr"/>
            <a:r>
              <a:rPr lang="hr-HR" sz="2000" b="1" dirty="0">
                <a:solidFill>
                  <a:srgbClr val="003399"/>
                </a:solidFill>
              </a:rPr>
              <a:t>1,066 </a:t>
            </a:r>
            <a:r>
              <a:rPr lang="hr-HR" sz="2000" b="1" dirty="0" err="1">
                <a:solidFill>
                  <a:srgbClr val="003399"/>
                </a:solidFill>
              </a:rPr>
              <a:t>mlrd</a:t>
            </a:r>
            <a:r>
              <a:rPr lang="hr-HR" sz="2000" b="1" dirty="0">
                <a:solidFill>
                  <a:srgbClr val="002060"/>
                </a:solidFill>
                <a:latin typeface="Calibri" panose="020F0502020204030204" pitchFamily="34" charset="0"/>
              </a:rPr>
              <a:t> </a:t>
            </a:r>
            <a:r>
              <a:rPr lang="hr-HR" sz="2000" b="1" dirty="0">
                <a:solidFill>
                  <a:srgbClr val="003399"/>
                </a:solidFill>
              </a:rPr>
              <a:t>kn / 142 </a:t>
            </a:r>
            <a:r>
              <a:rPr lang="hr-HR" sz="2000" b="1" dirty="0" err="1">
                <a:solidFill>
                  <a:srgbClr val="003399"/>
                </a:solidFill>
              </a:rPr>
              <a:t>mil</a:t>
            </a:r>
            <a:r>
              <a:rPr lang="hr-HR" sz="2000" b="1" dirty="0">
                <a:solidFill>
                  <a:srgbClr val="003399"/>
                </a:solidFill>
              </a:rPr>
              <a:t> € </a:t>
            </a:r>
          </a:p>
        </p:txBody>
      </p:sp>
      <p:graphicFrame>
        <p:nvGraphicFramePr>
          <p:cNvPr id="5" name="Chart 4"/>
          <p:cNvGraphicFramePr>
            <a:graphicFrameLocks/>
          </p:cNvGraphicFramePr>
          <p:nvPr>
            <p:extLst/>
          </p:nvPr>
        </p:nvGraphicFramePr>
        <p:xfrm>
          <a:off x="5492838" y="2981094"/>
          <a:ext cx="5982237" cy="228103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2097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8000" y="2271529"/>
            <a:ext cx="10845800" cy="4576763"/>
          </a:xfrm>
        </p:spPr>
        <p:txBody>
          <a:bodyPr>
            <a:normAutofit/>
          </a:bodyPr>
          <a:lstStyle/>
          <a:p>
            <a:pPr algn="just">
              <a:lnSpc>
                <a:spcPct val="110000"/>
              </a:lnSpc>
              <a:buFont typeface="Wingdings" panose="05000000000000000000" pitchFamily="2" charset="2"/>
              <a:buChar char="Ø"/>
            </a:pPr>
            <a:r>
              <a:rPr lang="hr-HR" sz="2400" dirty="0">
                <a:solidFill>
                  <a:srgbClr val="002060"/>
                </a:solidFill>
              </a:rPr>
              <a:t>određivanje </a:t>
            </a:r>
            <a:r>
              <a:rPr lang="hr-HR" sz="2400" b="1" dirty="0">
                <a:solidFill>
                  <a:srgbClr val="002060"/>
                </a:solidFill>
              </a:rPr>
              <a:t>prioriteta otočnih ulaganja </a:t>
            </a:r>
            <a:r>
              <a:rPr lang="hr-HR" sz="2400" dirty="0">
                <a:solidFill>
                  <a:srgbClr val="002060"/>
                </a:solidFill>
              </a:rPr>
              <a:t>s obzirom na razvojne posebnosti otoka</a:t>
            </a:r>
          </a:p>
          <a:p>
            <a:pPr algn="just">
              <a:lnSpc>
                <a:spcPct val="110000"/>
              </a:lnSpc>
              <a:buFont typeface="Wingdings" panose="05000000000000000000" pitchFamily="2" charset="2"/>
              <a:buChar char="Ø"/>
            </a:pPr>
            <a:r>
              <a:rPr lang="hr-HR" sz="2400" dirty="0">
                <a:solidFill>
                  <a:srgbClr val="002060"/>
                </a:solidFill>
              </a:rPr>
              <a:t>uvođenje </a:t>
            </a:r>
            <a:r>
              <a:rPr lang="hr-HR" sz="2400" b="1" dirty="0">
                <a:solidFill>
                  <a:srgbClr val="002060"/>
                </a:solidFill>
              </a:rPr>
              <a:t>novih</a:t>
            </a:r>
            <a:r>
              <a:rPr lang="hr-HR" sz="2400" dirty="0">
                <a:solidFill>
                  <a:srgbClr val="002060"/>
                </a:solidFill>
              </a:rPr>
              <a:t> </a:t>
            </a:r>
            <a:r>
              <a:rPr lang="hr-HR" sz="2400" b="1" dirty="0">
                <a:solidFill>
                  <a:srgbClr val="002060"/>
                </a:solidFill>
              </a:rPr>
              <a:t>i</a:t>
            </a:r>
            <a:r>
              <a:rPr lang="hr-HR" sz="2400" dirty="0">
                <a:solidFill>
                  <a:srgbClr val="002060"/>
                </a:solidFill>
              </a:rPr>
              <a:t> </a:t>
            </a:r>
            <a:r>
              <a:rPr lang="hr-HR" sz="2400" b="1" dirty="0">
                <a:solidFill>
                  <a:srgbClr val="002060"/>
                </a:solidFill>
              </a:rPr>
              <a:t>suvremenih mehanizama </a:t>
            </a:r>
            <a:r>
              <a:rPr lang="hr-HR" sz="2400" dirty="0">
                <a:solidFill>
                  <a:srgbClr val="002060"/>
                </a:solidFill>
              </a:rPr>
              <a:t>politike otočnog razvoja</a:t>
            </a:r>
          </a:p>
          <a:p>
            <a:pPr algn="just">
              <a:lnSpc>
                <a:spcPct val="110000"/>
              </a:lnSpc>
              <a:buFont typeface="Wingdings" panose="05000000000000000000" pitchFamily="2" charset="2"/>
              <a:buChar char="Ø"/>
            </a:pPr>
            <a:r>
              <a:rPr lang="hr-HR" sz="2400" dirty="0">
                <a:solidFill>
                  <a:srgbClr val="002060"/>
                </a:solidFill>
              </a:rPr>
              <a:t>prilagođene </a:t>
            </a:r>
            <a:r>
              <a:rPr lang="hr-HR" sz="2400" b="1" dirty="0">
                <a:solidFill>
                  <a:srgbClr val="002060"/>
                </a:solidFill>
              </a:rPr>
              <a:t>javne intervencije </a:t>
            </a:r>
            <a:r>
              <a:rPr lang="hr-HR" sz="2400" dirty="0">
                <a:solidFill>
                  <a:srgbClr val="002060"/>
                </a:solidFill>
              </a:rPr>
              <a:t>prema specifičnim razvojnim potrebama pojedinih otoka</a:t>
            </a:r>
          </a:p>
          <a:p>
            <a:pPr algn="just">
              <a:lnSpc>
                <a:spcPct val="110000"/>
              </a:lnSpc>
              <a:buFont typeface="Wingdings" panose="05000000000000000000" pitchFamily="2" charset="2"/>
              <a:buChar char="Ø"/>
            </a:pPr>
            <a:r>
              <a:rPr lang="hr-HR" sz="2400" dirty="0">
                <a:solidFill>
                  <a:srgbClr val="002060"/>
                </a:solidFill>
              </a:rPr>
              <a:t>usmjerenost na </a:t>
            </a:r>
            <a:r>
              <a:rPr lang="hr-HR" sz="2400" b="1" dirty="0">
                <a:solidFill>
                  <a:srgbClr val="002060"/>
                </a:solidFill>
              </a:rPr>
              <a:t>integrirane projekte </a:t>
            </a:r>
            <a:r>
              <a:rPr lang="hr-HR" sz="2400" dirty="0">
                <a:solidFill>
                  <a:srgbClr val="002060"/>
                </a:solidFill>
              </a:rPr>
              <a:t>ulaganja na otocima</a:t>
            </a:r>
          </a:p>
          <a:p>
            <a:pPr>
              <a:lnSpc>
                <a:spcPct val="120000"/>
              </a:lnSpc>
              <a:buFont typeface="Wingdings" panose="05000000000000000000" pitchFamily="2" charset="2"/>
              <a:buChar char="Ø"/>
            </a:pPr>
            <a:r>
              <a:rPr lang="hr-HR" sz="2400" dirty="0">
                <a:solidFill>
                  <a:srgbClr val="002060"/>
                </a:solidFill>
              </a:rPr>
              <a:t>jače uključivanje i povezivanje </a:t>
            </a:r>
            <a:r>
              <a:rPr lang="hr-HR" sz="2400" b="1" dirty="0">
                <a:solidFill>
                  <a:srgbClr val="002060"/>
                </a:solidFill>
              </a:rPr>
              <a:t>lokalnih</a:t>
            </a:r>
            <a:r>
              <a:rPr lang="hr-HR" sz="2400" dirty="0">
                <a:solidFill>
                  <a:srgbClr val="002060"/>
                </a:solidFill>
              </a:rPr>
              <a:t> i </a:t>
            </a:r>
            <a:r>
              <a:rPr lang="hr-HR" sz="2400" b="1" dirty="0">
                <a:solidFill>
                  <a:srgbClr val="002060"/>
                </a:solidFill>
              </a:rPr>
              <a:t>regionalnih dionika politike razvoja otoka</a:t>
            </a:r>
          </a:p>
          <a:p>
            <a:pPr algn="just">
              <a:lnSpc>
                <a:spcPct val="110000"/>
              </a:lnSpc>
              <a:buFont typeface="Wingdings" panose="05000000000000000000" pitchFamily="2" charset="2"/>
              <a:buChar char="Ø"/>
            </a:pPr>
            <a:endParaRPr lang="en-US" sz="2400" dirty="0">
              <a:solidFill>
                <a:srgbClr val="002060"/>
              </a:solidFill>
            </a:endParaRPr>
          </a:p>
          <a:p>
            <a:pPr marL="0" indent="0" algn="just">
              <a:buNone/>
            </a:pPr>
            <a:endParaRPr lang="en-US" dirty="0"/>
          </a:p>
          <a:p>
            <a:pPr algn="just"/>
            <a:endParaRPr lang="hr-HR" sz="2400" dirty="0">
              <a:solidFill>
                <a:srgbClr val="111F8A"/>
              </a:solidFill>
              <a:latin typeface="+mn-lt"/>
            </a:endParaRPr>
          </a:p>
        </p:txBody>
      </p:sp>
      <p:sp>
        <p:nvSpPr>
          <p:cNvPr id="3" name="Title 2"/>
          <p:cNvSpPr>
            <a:spLocks noGrp="1"/>
          </p:cNvSpPr>
          <p:nvPr>
            <p:ph type="title"/>
          </p:nvPr>
        </p:nvSpPr>
        <p:spPr>
          <a:xfrm>
            <a:off x="838200" y="275772"/>
            <a:ext cx="10515600" cy="1136340"/>
          </a:xfrm>
        </p:spPr>
        <p:txBody>
          <a:bodyPr>
            <a:normAutofit/>
          </a:bodyPr>
          <a:lstStyle/>
          <a:p>
            <a:r>
              <a:rPr lang="hr-HR" sz="3200" b="1" dirty="0">
                <a:solidFill>
                  <a:schemeClr val="bg1"/>
                </a:solidFill>
                <a:latin typeface="+mn-lt"/>
              </a:rPr>
              <a:t>Otočna politika nakon 2020. godine</a:t>
            </a:r>
          </a:p>
        </p:txBody>
      </p:sp>
    </p:spTree>
    <p:extLst>
      <p:ext uri="{BB962C8B-B14F-4D97-AF65-F5344CB8AC3E}">
        <p14:creationId xmlns:p14="http://schemas.microsoft.com/office/powerpoint/2010/main" val="2306919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5941"/>
            <a:ext cx="10515600" cy="1325563"/>
          </a:xfrm>
        </p:spPr>
        <p:txBody>
          <a:bodyPr>
            <a:normAutofit/>
          </a:bodyPr>
          <a:lstStyle/>
          <a:p>
            <a:r>
              <a:rPr lang="hr-HR" sz="3200" b="1" dirty="0">
                <a:solidFill>
                  <a:schemeClr val="bg1"/>
                </a:solidFill>
                <a:latin typeface="+mn-lt"/>
              </a:rPr>
              <a:t>Zakon o otocima</a:t>
            </a:r>
          </a:p>
        </p:txBody>
      </p:sp>
      <p:sp>
        <p:nvSpPr>
          <p:cNvPr id="4" name="Content Placeholder 2"/>
          <p:cNvSpPr>
            <a:spLocks noGrp="1"/>
          </p:cNvSpPr>
          <p:nvPr>
            <p:ph idx="1"/>
          </p:nvPr>
        </p:nvSpPr>
        <p:spPr>
          <a:xfrm>
            <a:off x="838200" y="1960582"/>
            <a:ext cx="10515600" cy="4351338"/>
          </a:xfrm>
        </p:spPr>
        <p:txBody>
          <a:bodyPr>
            <a:noAutofit/>
          </a:bodyPr>
          <a:lstStyle/>
          <a:p>
            <a:pPr marL="0" indent="0" algn="just">
              <a:lnSpc>
                <a:spcPct val="100000"/>
              </a:lnSpc>
              <a:buNone/>
            </a:pPr>
            <a:r>
              <a:rPr lang="hr-HR" sz="2400" b="1" dirty="0">
                <a:solidFill>
                  <a:srgbClr val="002060"/>
                </a:solidFill>
              </a:rPr>
              <a:t>Zakon o otocima </a:t>
            </a:r>
            <a:r>
              <a:rPr lang="hr-HR" sz="2400" dirty="0">
                <a:solidFill>
                  <a:srgbClr val="002060"/>
                </a:solidFill>
              </a:rPr>
              <a:t>uređuje upravljanje razvojem hrvatskih otoka u Jadranskom moru, a temeljen je na </a:t>
            </a:r>
            <a:r>
              <a:rPr lang="hr-HR" sz="2400" b="1" dirty="0">
                <a:solidFill>
                  <a:srgbClr val="002060"/>
                </a:solidFill>
              </a:rPr>
              <a:t>članku 52. Ustava </a:t>
            </a:r>
            <a:r>
              <a:rPr lang="hr-HR" sz="2400" dirty="0">
                <a:solidFill>
                  <a:srgbClr val="002060"/>
                </a:solidFill>
              </a:rPr>
              <a:t>prema kojem, između ostaloga, otoci uživaju osobitu zaštitu Republike Hrvatske</a:t>
            </a:r>
            <a:endParaRPr lang="hr-HR" sz="2400" dirty="0"/>
          </a:p>
        </p:txBody>
      </p:sp>
      <p:pic>
        <p:nvPicPr>
          <p:cNvPr id="10" name="Picture 9"/>
          <p:cNvPicPr>
            <a:picLocks noChangeAspect="1"/>
          </p:cNvPicPr>
          <p:nvPr/>
        </p:nvPicPr>
        <p:blipFill>
          <a:blip r:embed="rId3" cstate="print"/>
          <a:stretch>
            <a:fillRect/>
          </a:stretch>
        </p:blipFill>
        <p:spPr>
          <a:xfrm>
            <a:off x="7986533" y="3104635"/>
            <a:ext cx="2243318" cy="3371106"/>
          </a:xfrm>
          <a:prstGeom prst="rect">
            <a:avLst/>
          </a:prstGeom>
        </p:spPr>
      </p:pic>
    </p:spTree>
    <p:extLst>
      <p:ext uri="{BB962C8B-B14F-4D97-AF65-F5344CB8AC3E}">
        <p14:creationId xmlns:p14="http://schemas.microsoft.com/office/powerpoint/2010/main" val="1946246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algn="ctr">
              <a:buNone/>
            </a:pPr>
            <a:endParaRPr lang="hr-HR" dirty="0"/>
          </a:p>
          <a:p>
            <a:pPr marL="0" indent="0" algn="ctr">
              <a:buNone/>
            </a:pPr>
            <a:endParaRPr lang="hr-HR" dirty="0"/>
          </a:p>
          <a:p>
            <a:pPr marL="0" indent="0" algn="ctr">
              <a:buNone/>
            </a:pPr>
            <a:endParaRPr lang="hr-HR" dirty="0"/>
          </a:p>
          <a:p>
            <a:pPr marL="0" indent="0" algn="ctr">
              <a:buNone/>
            </a:pPr>
            <a:endParaRPr lang="hr-HR" dirty="0"/>
          </a:p>
          <a:p>
            <a:pPr marL="0" indent="0" algn="ctr">
              <a:buNone/>
            </a:pPr>
            <a:endParaRPr lang="hr-HR" dirty="0"/>
          </a:p>
          <a:p>
            <a:pPr marL="0" indent="0" algn="ctr">
              <a:buNone/>
            </a:pPr>
            <a:endParaRPr lang="hr-HR" dirty="0"/>
          </a:p>
          <a:p>
            <a:pPr marL="0" indent="0" algn="ctr">
              <a:buNone/>
            </a:pPr>
            <a:endParaRPr lang="hr-HR" sz="4000" dirty="0">
              <a:solidFill>
                <a:srgbClr val="002060"/>
              </a:solidFill>
            </a:endParaRPr>
          </a:p>
          <a:p>
            <a:pPr marL="0" indent="0" algn="ctr">
              <a:buNone/>
            </a:pPr>
            <a:r>
              <a:rPr lang="hr-HR" sz="3900" b="1" dirty="0">
                <a:solidFill>
                  <a:srgbClr val="002060"/>
                </a:solidFill>
                <a:effectLst>
                  <a:outerShdw blurRad="38100" dist="38100" dir="2700000" algn="tl">
                    <a:srgbClr val="000000">
                      <a:alpha val="43137"/>
                    </a:srgbClr>
                  </a:outerShdw>
                </a:effectLst>
              </a:rPr>
              <a:t>Hvala na pažnji! </a:t>
            </a:r>
          </a:p>
          <a:p>
            <a:pPr marL="0" indent="0" algn="ctr">
              <a:buNone/>
            </a:pPr>
            <a:endParaRPr lang="hr-HR" sz="3000" b="1" dirty="0">
              <a:solidFill>
                <a:srgbClr val="002060"/>
              </a:solidFill>
              <a:effectLst>
                <a:outerShdw blurRad="38100" dist="38100" dir="2700000" algn="tl">
                  <a:srgbClr val="000000">
                    <a:alpha val="43137"/>
                  </a:srgbClr>
                </a:outerShdw>
              </a:effectLst>
            </a:endParaRPr>
          </a:p>
          <a:p>
            <a:pPr marL="0" indent="0" algn="ctr">
              <a:buNone/>
            </a:pPr>
            <a:r>
              <a:rPr lang="hr-HR" sz="3000" b="1" dirty="0">
                <a:solidFill>
                  <a:srgbClr val="002060"/>
                </a:solidFill>
                <a:hlinkClick r:id="rId3"/>
              </a:rPr>
              <a:t>otoci@mrrfeu.hr</a:t>
            </a:r>
            <a:endParaRPr lang="hr-HR" sz="3000" b="1" dirty="0">
              <a:solidFill>
                <a:srgbClr val="002060"/>
              </a:solidFill>
            </a:endParaRPr>
          </a:p>
          <a:p>
            <a:pPr marL="0" indent="0" algn="ctr">
              <a:buNone/>
            </a:pPr>
            <a:endParaRPr lang="hr-HR" sz="3000" b="1" dirty="0">
              <a:solidFill>
                <a:srgbClr val="002060"/>
              </a:solidFill>
            </a:endParaRPr>
          </a:p>
          <a:p>
            <a:pPr marL="0" indent="0" algn="ctr">
              <a:buNone/>
            </a:pPr>
            <a:endParaRPr lang="hr-HR" sz="6000" dirty="0">
              <a:solidFill>
                <a:srgbClr val="002060"/>
              </a:solidFill>
            </a:endParaRPr>
          </a:p>
        </p:txBody>
      </p:sp>
      <p:pic>
        <p:nvPicPr>
          <p:cNvPr id="5" name="Picture 4">
            <a:extLst>
              <a:ext uri="{FF2B5EF4-FFF2-40B4-BE49-F238E27FC236}">
                <a16:creationId xmlns:a16="http://schemas.microsoft.com/office/drawing/2014/main" id="{76A3F063-C59B-4180-A03D-380295D2F4BF}"/>
              </a:ext>
            </a:extLst>
          </p:cNvPr>
          <p:cNvPicPr>
            <a:picLocks noChangeAspect="1"/>
          </p:cNvPicPr>
          <p:nvPr/>
        </p:nvPicPr>
        <p:blipFill>
          <a:blip r:embed="rId4" cstate="print"/>
          <a:stretch>
            <a:fillRect/>
          </a:stretch>
        </p:blipFill>
        <p:spPr>
          <a:xfrm>
            <a:off x="7817966" y="1690688"/>
            <a:ext cx="2631544" cy="2076833"/>
          </a:xfrm>
          <a:prstGeom prst="rect">
            <a:avLst/>
          </a:prstGeom>
          <a:ln>
            <a:noFill/>
          </a:ln>
          <a:effectLst>
            <a:softEdge rad="112500"/>
          </a:effectLst>
        </p:spPr>
      </p:pic>
      <p:pic>
        <p:nvPicPr>
          <p:cNvPr id="6" name="Picture 5">
            <a:extLst>
              <a:ext uri="{FF2B5EF4-FFF2-40B4-BE49-F238E27FC236}">
                <a16:creationId xmlns:a16="http://schemas.microsoft.com/office/drawing/2014/main" id="{C7DE0855-83DD-456B-8972-10821EE7B40A}"/>
              </a:ext>
            </a:extLst>
          </p:cNvPr>
          <p:cNvPicPr>
            <a:picLocks noChangeAspect="1"/>
          </p:cNvPicPr>
          <p:nvPr/>
        </p:nvPicPr>
        <p:blipFill>
          <a:blip r:embed="rId5" cstate="print"/>
          <a:stretch>
            <a:fillRect/>
          </a:stretch>
        </p:blipFill>
        <p:spPr>
          <a:xfrm>
            <a:off x="9133738" y="3902458"/>
            <a:ext cx="2631543" cy="2099635"/>
          </a:xfrm>
          <a:prstGeom prst="rect">
            <a:avLst/>
          </a:prstGeom>
          <a:ln>
            <a:noFill/>
          </a:ln>
          <a:effectLst>
            <a:softEdge rad="112500"/>
          </a:effectLst>
        </p:spPr>
      </p:pic>
      <p:pic>
        <p:nvPicPr>
          <p:cNvPr id="7" name="Picture 6">
            <a:extLst>
              <a:ext uri="{FF2B5EF4-FFF2-40B4-BE49-F238E27FC236}">
                <a16:creationId xmlns:a16="http://schemas.microsoft.com/office/drawing/2014/main" id="{05C815A2-C3CA-46FF-A450-97C7CD091418}"/>
              </a:ext>
            </a:extLst>
          </p:cNvPr>
          <p:cNvPicPr>
            <a:picLocks noChangeAspect="1"/>
          </p:cNvPicPr>
          <p:nvPr/>
        </p:nvPicPr>
        <p:blipFill>
          <a:blip r:embed="rId6" cstate="print"/>
          <a:stretch>
            <a:fillRect/>
          </a:stretch>
        </p:blipFill>
        <p:spPr>
          <a:xfrm>
            <a:off x="3723097" y="1825625"/>
            <a:ext cx="3729922" cy="2518224"/>
          </a:xfrm>
          <a:prstGeom prst="ellipse">
            <a:avLst/>
          </a:prstGeom>
          <a:ln>
            <a:noFill/>
          </a:ln>
          <a:effectLst>
            <a:softEdge rad="112500"/>
          </a:effectLst>
        </p:spPr>
      </p:pic>
      <p:pic>
        <p:nvPicPr>
          <p:cNvPr id="8" name="Picture 7">
            <a:extLst>
              <a:ext uri="{FF2B5EF4-FFF2-40B4-BE49-F238E27FC236}">
                <a16:creationId xmlns:a16="http://schemas.microsoft.com/office/drawing/2014/main" id="{05791A34-8782-4BD9-A9CB-7E5C0C0EA2B9}"/>
              </a:ext>
            </a:extLst>
          </p:cNvPr>
          <p:cNvPicPr>
            <a:picLocks noChangeAspect="1"/>
          </p:cNvPicPr>
          <p:nvPr/>
        </p:nvPicPr>
        <p:blipFill>
          <a:blip r:embed="rId7" cstate="print"/>
          <a:stretch>
            <a:fillRect/>
          </a:stretch>
        </p:blipFill>
        <p:spPr>
          <a:xfrm>
            <a:off x="104677" y="3894854"/>
            <a:ext cx="3618420" cy="2707114"/>
          </a:xfrm>
          <a:prstGeom prst="ellipse">
            <a:avLst/>
          </a:prstGeom>
          <a:ln>
            <a:noFill/>
          </a:ln>
          <a:effectLst>
            <a:softEdge rad="112500"/>
          </a:effectLst>
        </p:spPr>
      </p:pic>
      <p:pic>
        <p:nvPicPr>
          <p:cNvPr id="9" name="Picture 8">
            <a:extLst>
              <a:ext uri="{FF2B5EF4-FFF2-40B4-BE49-F238E27FC236}">
                <a16:creationId xmlns:a16="http://schemas.microsoft.com/office/drawing/2014/main" id="{729DB2D1-C827-40A1-9365-387A22B58057}"/>
              </a:ext>
            </a:extLst>
          </p:cNvPr>
          <p:cNvPicPr>
            <a:picLocks noChangeAspect="1"/>
          </p:cNvPicPr>
          <p:nvPr/>
        </p:nvPicPr>
        <p:blipFill>
          <a:blip r:embed="rId8" cstate="print"/>
          <a:stretch>
            <a:fillRect/>
          </a:stretch>
        </p:blipFill>
        <p:spPr>
          <a:xfrm>
            <a:off x="394689" y="1690688"/>
            <a:ext cx="2709033" cy="1857184"/>
          </a:xfrm>
          <a:prstGeom prst="ellipse">
            <a:avLst/>
          </a:prstGeom>
          <a:ln>
            <a:noFill/>
          </a:ln>
          <a:effectLst>
            <a:softEdge rad="112500"/>
          </a:effectLst>
        </p:spPr>
      </p:pic>
    </p:spTree>
    <p:extLst>
      <p:ext uri="{BB962C8B-B14F-4D97-AF65-F5344CB8AC3E}">
        <p14:creationId xmlns:p14="http://schemas.microsoft.com/office/powerpoint/2010/main" val="3186404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05297" y="2152819"/>
            <a:ext cx="4845908" cy="3755039"/>
          </a:xfrm>
        </p:spPr>
        <p:txBody>
          <a:bodyPr>
            <a:normAutofit lnSpcReduction="10000"/>
          </a:bodyPr>
          <a:lstStyle/>
          <a:p>
            <a:pPr marL="0" indent="0">
              <a:buNone/>
            </a:pPr>
            <a:r>
              <a:rPr lang="hr-HR" sz="2000" b="1" dirty="0">
                <a:solidFill>
                  <a:srgbClr val="002060"/>
                </a:solidFill>
              </a:rPr>
              <a:t>Hrvatsko otočje - 1.244 prirodne tvorbe </a:t>
            </a:r>
          </a:p>
          <a:p>
            <a:r>
              <a:rPr lang="hr-HR" sz="2000" b="1" dirty="0">
                <a:solidFill>
                  <a:srgbClr val="002060"/>
                </a:solidFill>
              </a:rPr>
              <a:t>78 otoka, 524 otočića, 642 hridi i grebena</a:t>
            </a:r>
          </a:p>
          <a:p>
            <a:r>
              <a:rPr lang="hr-HR" sz="2000" b="1" dirty="0">
                <a:solidFill>
                  <a:srgbClr val="002060"/>
                </a:solidFill>
              </a:rPr>
              <a:t>drugo po veličini otočje Sredozemlja</a:t>
            </a:r>
          </a:p>
          <a:p>
            <a:r>
              <a:rPr lang="hr-HR" sz="2000" b="1" dirty="0">
                <a:solidFill>
                  <a:srgbClr val="002060"/>
                </a:solidFill>
              </a:rPr>
              <a:t>5,8% površine RH</a:t>
            </a:r>
          </a:p>
          <a:p>
            <a:r>
              <a:rPr lang="hr-HR" sz="2000" b="1" dirty="0">
                <a:solidFill>
                  <a:srgbClr val="002060"/>
                </a:solidFill>
              </a:rPr>
              <a:t>7 jedinica regionalne samouprave</a:t>
            </a:r>
          </a:p>
          <a:p>
            <a:r>
              <a:rPr lang="hr-HR" sz="2000" b="1" dirty="0">
                <a:solidFill>
                  <a:srgbClr val="002060"/>
                </a:solidFill>
              </a:rPr>
              <a:t>59 jedinica lokalne samouprave </a:t>
            </a:r>
          </a:p>
          <a:p>
            <a:pPr marL="0" indent="0">
              <a:buNone/>
            </a:pPr>
            <a:r>
              <a:rPr lang="hr-HR" sz="2000" b="1" dirty="0">
                <a:solidFill>
                  <a:srgbClr val="002060"/>
                </a:solidFill>
              </a:rPr>
              <a:t>   (18 gradova i 41 općina)</a:t>
            </a:r>
          </a:p>
          <a:p>
            <a:r>
              <a:rPr lang="hr-HR" sz="2000" b="1" dirty="0">
                <a:solidFill>
                  <a:srgbClr val="002060"/>
                </a:solidFill>
              </a:rPr>
              <a:t>50 naseljenih otoka</a:t>
            </a:r>
          </a:p>
          <a:p>
            <a:r>
              <a:rPr lang="hr-HR" sz="2000" b="1" dirty="0">
                <a:solidFill>
                  <a:srgbClr val="002060"/>
                </a:solidFill>
              </a:rPr>
              <a:t>132.756 stanovnika</a:t>
            </a:r>
          </a:p>
          <a:p>
            <a:pPr marL="0" indent="0">
              <a:buNone/>
            </a:pPr>
            <a:r>
              <a:rPr lang="hr-HR" sz="2000" b="1" dirty="0">
                <a:solidFill>
                  <a:srgbClr val="002060"/>
                </a:solidFill>
              </a:rPr>
              <a:t>  </a:t>
            </a:r>
            <a:endParaRPr lang="hr-HR" sz="2000" b="1" dirty="0"/>
          </a:p>
        </p:txBody>
      </p:sp>
      <p:pic>
        <p:nvPicPr>
          <p:cNvPr id="16" name="Content Placeholder 3" descr="karta-Hrvatske_Zupanije 7.jpg"/>
          <p:cNvPicPr>
            <a:picLocks noChangeAspect="1"/>
          </p:cNvPicPr>
          <p:nvPr/>
        </p:nvPicPr>
        <p:blipFill>
          <a:blip r:embed="rId3" cstate="print"/>
          <a:stretch>
            <a:fillRect/>
          </a:stretch>
        </p:blipFill>
        <p:spPr>
          <a:xfrm>
            <a:off x="5227043" y="1527854"/>
            <a:ext cx="6799053" cy="513158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5490210" y="1778748"/>
            <a:ext cx="1211580" cy="276999"/>
          </a:xfrm>
          <a:prstGeom prst="rect">
            <a:avLst/>
          </a:prstGeom>
          <a:solidFill>
            <a:srgbClr val="FFFF99"/>
          </a:solidFill>
        </p:spPr>
        <p:txBody>
          <a:bodyPr wrap="square">
            <a:spAutoFit/>
          </a:bodyPr>
          <a:lstStyle/>
          <a:p>
            <a:r>
              <a:rPr lang="hr-HR" sz="1200" dirty="0">
                <a:solidFill>
                  <a:sysClr val="windowText" lastClr="000000"/>
                </a:solidFill>
              </a:rPr>
              <a:t>Istarska županija</a:t>
            </a:r>
          </a:p>
        </p:txBody>
      </p:sp>
      <p:sp>
        <p:nvSpPr>
          <p:cNvPr id="9" name="Rectangle 8"/>
          <p:cNvSpPr/>
          <p:nvPr/>
        </p:nvSpPr>
        <p:spPr>
          <a:xfrm>
            <a:off x="6790628" y="2014319"/>
            <a:ext cx="1996440" cy="276999"/>
          </a:xfrm>
          <a:prstGeom prst="rect">
            <a:avLst/>
          </a:prstGeom>
          <a:solidFill>
            <a:srgbClr val="FFFF99"/>
          </a:solidFill>
        </p:spPr>
        <p:txBody>
          <a:bodyPr wrap="square">
            <a:spAutoFit/>
          </a:bodyPr>
          <a:lstStyle/>
          <a:p>
            <a:r>
              <a:rPr lang="hr-HR" sz="1200" dirty="0">
                <a:solidFill>
                  <a:sysClr val="windowText" lastClr="000000"/>
                </a:solidFill>
              </a:rPr>
              <a:t>Primorsko-goranska županija</a:t>
            </a:r>
          </a:p>
        </p:txBody>
      </p:sp>
      <p:sp>
        <p:nvSpPr>
          <p:cNvPr id="11" name="Rectangle 10"/>
          <p:cNvSpPr/>
          <p:nvPr/>
        </p:nvSpPr>
        <p:spPr>
          <a:xfrm>
            <a:off x="7061310" y="2888190"/>
            <a:ext cx="1577340" cy="276999"/>
          </a:xfrm>
          <a:prstGeom prst="rect">
            <a:avLst/>
          </a:prstGeom>
          <a:solidFill>
            <a:srgbClr val="FFFF99"/>
          </a:solidFill>
        </p:spPr>
        <p:txBody>
          <a:bodyPr wrap="square">
            <a:spAutoFit/>
          </a:bodyPr>
          <a:lstStyle/>
          <a:p>
            <a:r>
              <a:rPr lang="hr-HR" sz="1200" dirty="0">
                <a:solidFill>
                  <a:sysClr val="windowText" lastClr="000000"/>
                </a:solidFill>
              </a:rPr>
              <a:t>Ličko-senjska županija</a:t>
            </a:r>
          </a:p>
        </p:txBody>
      </p:sp>
      <p:sp>
        <p:nvSpPr>
          <p:cNvPr id="12" name="Rectangle 11"/>
          <p:cNvSpPr/>
          <p:nvPr/>
        </p:nvSpPr>
        <p:spPr>
          <a:xfrm>
            <a:off x="7522246" y="3658382"/>
            <a:ext cx="1577340" cy="276999"/>
          </a:xfrm>
          <a:prstGeom prst="rect">
            <a:avLst/>
          </a:prstGeom>
          <a:solidFill>
            <a:srgbClr val="FFFF99"/>
          </a:solidFill>
        </p:spPr>
        <p:txBody>
          <a:bodyPr wrap="square">
            <a:spAutoFit/>
          </a:bodyPr>
          <a:lstStyle/>
          <a:p>
            <a:r>
              <a:rPr lang="hr-HR" sz="1200" dirty="0">
                <a:solidFill>
                  <a:sysClr val="windowText" lastClr="000000"/>
                </a:solidFill>
              </a:rPr>
              <a:t>Zadarska županija</a:t>
            </a:r>
          </a:p>
        </p:txBody>
      </p:sp>
      <p:sp>
        <p:nvSpPr>
          <p:cNvPr id="13" name="Rectangle 12"/>
          <p:cNvSpPr/>
          <p:nvPr/>
        </p:nvSpPr>
        <p:spPr>
          <a:xfrm>
            <a:off x="8040406" y="4110451"/>
            <a:ext cx="2118359" cy="276999"/>
          </a:xfrm>
          <a:prstGeom prst="rect">
            <a:avLst/>
          </a:prstGeom>
          <a:solidFill>
            <a:srgbClr val="FFFF99"/>
          </a:solidFill>
        </p:spPr>
        <p:txBody>
          <a:bodyPr wrap="square">
            <a:spAutoFit/>
          </a:bodyPr>
          <a:lstStyle/>
          <a:p>
            <a:r>
              <a:rPr lang="hr-HR" sz="1200" dirty="0">
                <a:solidFill>
                  <a:sysClr val="windowText" lastClr="000000"/>
                </a:solidFill>
              </a:rPr>
              <a:t>Šibensko-kninska županija</a:t>
            </a:r>
          </a:p>
        </p:txBody>
      </p:sp>
      <p:sp>
        <p:nvSpPr>
          <p:cNvPr id="14" name="Rectangle 13"/>
          <p:cNvSpPr/>
          <p:nvPr/>
        </p:nvSpPr>
        <p:spPr>
          <a:xfrm>
            <a:off x="8890036" y="4636053"/>
            <a:ext cx="2118359" cy="276999"/>
          </a:xfrm>
          <a:prstGeom prst="rect">
            <a:avLst/>
          </a:prstGeom>
          <a:solidFill>
            <a:srgbClr val="FFFF99"/>
          </a:solidFill>
        </p:spPr>
        <p:txBody>
          <a:bodyPr wrap="square">
            <a:spAutoFit/>
          </a:bodyPr>
          <a:lstStyle/>
          <a:p>
            <a:r>
              <a:rPr lang="hr-HR" sz="1200" dirty="0">
                <a:solidFill>
                  <a:sysClr val="windowText" lastClr="000000"/>
                </a:solidFill>
              </a:rPr>
              <a:t>Splitsko-dalmatinska županija</a:t>
            </a:r>
          </a:p>
        </p:txBody>
      </p:sp>
      <p:sp>
        <p:nvSpPr>
          <p:cNvPr id="15" name="Rectangle 14"/>
          <p:cNvSpPr/>
          <p:nvPr/>
        </p:nvSpPr>
        <p:spPr>
          <a:xfrm>
            <a:off x="9707978" y="5388097"/>
            <a:ext cx="2312670" cy="276999"/>
          </a:xfrm>
          <a:prstGeom prst="rect">
            <a:avLst/>
          </a:prstGeom>
          <a:solidFill>
            <a:srgbClr val="FFFF99"/>
          </a:solidFill>
        </p:spPr>
        <p:txBody>
          <a:bodyPr wrap="square">
            <a:spAutoFit/>
          </a:bodyPr>
          <a:lstStyle/>
          <a:p>
            <a:r>
              <a:rPr lang="hr-HR" sz="1200" dirty="0">
                <a:solidFill>
                  <a:sysClr val="windowText" lastClr="000000"/>
                </a:solidFill>
              </a:rPr>
              <a:t>Dubrovačko-neretvanska županija</a:t>
            </a:r>
          </a:p>
        </p:txBody>
      </p:sp>
      <p:sp>
        <p:nvSpPr>
          <p:cNvPr id="17" name="Title 1">
            <a:extLst>
              <a:ext uri="{FF2B5EF4-FFF2-40B4-BE49-F238E27FC236}">
                <a16:creationId xmlns:a16="http://schemas.microsoft.com/office/drawing/2014/main" id="{4D941FE4-08EC-4590-B52E-CF914B6CEE90}"/>
              </a:ext>
            </a:extLst>
          </p:cNvPr>
          <p:cNvSpPr>
            <a:spLocks noGrp="1"/>
          </p:cNvSpPr>
          <p:nvPr>
            <p:ph type="title"/>
          </p:nvPr>
        </p:nvSpPr>
        <p:spPr>
          <a:xfrm>
            <a:off x="503034" y="41025"/>
            <a:ext cx="11006328" cy="1325563"/>
          </a:xfrm>
        </p:spPr>
        <p:txBody>
          <a:bodyPr vert="horz" lIns="91440" tIns="45720" rIns="91440" bIns="45720" rtlCol="0" anchor="ctr">
            <a:noAutofit/>
          </a:bodyPr>
          <a:lstStyle/>
          <a:p>
            <a:r>
              <a:rPr lang="hr-HR" sz="3200" b="1" dirty="0">
                <a:solidFill>
                  <a:schemeClr val="bg1"/>
                </a:solidFill>
                <a:latin typeface="+mn-lt"/>
              </a:rPr>
              <a:t>Područje otoka</a:t>
            </a:r>
          </a:p>
        </p:txBody>
      </p:sp>
    </p:spTree>
    <p:extLst>
      <p:ext uri="{BB962C8B-B14F-4D97-AF65-F5344CB8AC3E}">
        <p14:creationId xmlns:p14="http://schemas.microsoft.com/office/powerpoint/2010/main" val="2952277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365125"/>
            <a:ext cx="11006328" cy="1325563"/>
          </a:xfrm>
        </p:spPr>
        <p:txBody>
          <a:bodyPr vert="horz" lIns="91440" tIns="45720" rIns="91440" bIns="45720" rtlCol="0" anchor="ctr">
            <a:noAutofit/>
          </a:bodyPr>
          <a:lstStyle/>
          <a:p>
            <a:r>
              <a:rPr lang="hr-HR" sz="3200" b="1" dirty="0">
                <a:solidFill>
                  <a:schemeClr val="bg1"/>
                </a:solidFill>
                <a:latin typeface="+mn-lt"/>
              </a:rPr>
              <a:t>Zakon o otocima iz 1999.</a:t>
            </a:r>
            <a:br>
              <a:rPr lang="hr-HR" sz="3200" b="1" dirty="0">
                <a:solidFill>
                  <a:schemeClr val="bg1"/>
                </a:solidFill>
                <a:latin typeface="+mn-lt"/>
              </a:rPr>
            </a:br>
            <a:endParaRPr lang="hr-HR" sz="3200" b="1" dirty="0">
              <a:solidFill>
                <a:schemeClr val="bg1"/>
              </a:solidFill>
              <a:latin typeface="+mn-lt"/>
            </a:endParaRPr>
          </a:p>
        </p:txBody>
      </p:sp>
      <p:sp>
        <p:nvSpPr>
          <p:cNvPr id="3" name="Content Placeholder 2"/>
          <p:cNvSpPr>
            <a:spLocks noGrp="1"/>
          </p:cNvSpPr>
          <p:nvPr>
            <p:ph idx="1"/>
          </p:nvPr>
        </p:nvSpPr>
        <p:spPr/>
        <p:txBody>
          <a:bodyPr>
            <a:normAutofit/>
          </a:bodyPr>
          <a:lstStyle/>
          <a:p>
            <a:pPr marL="0" indent="0">
              <a:lnSpc>
                <a:spcPct val="120000"/>
              </a:lnSpc>
              <a:buNone/>
            </a:pPr>
            <a:r>
              <a:rPr lang="hr-HR" sz="2400" b="1" dirty="0">
                <a:solidFill>
                  <a:srgbClr val="002060"/>
                </a:solidFill>
              </a:rPr>
              <a:t>Dosadašnje mjere razvoja otoka</a:t>
            </a:r>
          </a:p>
          <a:p>
            <a:pPr>
              <a:lnSpc>
                <a:spcPct val="120000"/>
              </a:lnSpc>
              <a:buSzPct val="70000"/>
              <a:buFont typeface="Wingdings" panose="05000000000000000000" pitchFamily="2" charset="2"/>
              <a:buChar char="Ø"/>
            </a:pPr>
            <a:r>
              <a:rPr lang="hr-HR" sz="2400" dirty="0">
                <a:solidFill>
                  <a:srgbClr val="002060"/>
                </a:solidFill>
              </a:rPr>
              <a:t>ulaganja u prometnu, komunalnu i društvenu infrastrukturu</a:t>
            </a:r>
          </a:p>
          <a:p>
            <a:pPr>
              <a:lnSpc>
                <a:spcPct val="120000"/>
              </a:lnSpc>
              <a:buSzPct val="70000"/>
              <a:buFont typeface="Wingdings" panose="05000000000000000000" pitchFamily="2" charset="2"/>
              <a:buChar char="Ø"/>
            </a:pPr>
            <a:r>
              <a:rPr lang="hr-HR" sz="2400" dirty="0">
                <a:solidFill>
                  <a:srgbClr val="002060"/>
                </a:solidFill>
              </a:rPr>
              <a:t>subvencioniranje pomorskog povezivanja otoka s kopnom i otoka međusobno</a:t>
            </a:r>
          </a:p>
          <a:p>
            <a:pPr>
              <a:lnSpc>
                <a:spcPct val="120000"/>
              </a:lnSpc>
              <a:buSzPct val="70000"/>
              <a:buFont typeface="Wingdings" panose="05000000000000000000" pitchFamily="2" charset="2"/>
              <a:buChar char="Ø"/>
            </a:pPr>
            <a:r>
              <a:rPr lang="hr-HR" sz="2400" dirty="0">
                <a:solidFill>
                  <a:srgbClr val="002060"/>
                </a:solidFill>
              </a:rPr>
              <a:t>subvencioniranje otočnog javnog cestovnog prijevoza</a:t>
            </a:r>
          </a:p>
          <a:p>
            <a:pPr>
              <a:lnSpc>
                <a:spcPct val="120000"/>
              </a:lnSpc>
              <a:buSzPct val="70000"/>
              <a:buFont typeface="Wingdings" panose="05000000000000000000" pitchFamily="2" charset="2"/>
              <a:buChar char="Ø"/>
            </a:pPr>
            <a:r>
              <a:rPr lang="hr-HR" sz="2400" dirty="0">
                <a:solidFill>
                  <a:srgbClr val="002060"/>
                </a:solidFill>
              </a:rPr>
              <a:t>subvencioniranje vodoopskrbe</a:t>
            </a:r>
          </a:p>
          <a:p>
            <a:pPr>
              <a:lnSpc>
                <a:spcPct val="120000"/>
              </a:lnSpc>
              <a:buSzPct val="70000"/>
              <a:buFont typeface="Wingdings" panose="05000000000000000000" pitchFamily="2" charset="2"/>
              <a:buChar char="Ø"/>
            </a:pPr>
            <a:r>
              <a:rPr lang="hr-HR" sz="2400" dirty="0">
                <a:solidFill>
                  <a:srgbClr val="002060"/>
                </a:solidFill>
              </a:rPr>
              <a:t>potpore otočnim poslodavcima</a:t>
            </a:r>
          </a:p>
          <a:p>
            <a:pPr>
              <a:lnSpc>
                <a:spcPct val="120000"/>
              </a:lnSpc>
              <a:buSzPct val="70000"/>
              <a:buFont typeface="Wingdings" panose="05000000000000000000" pitchFamily="2" charset="2"/>
              <a:buChar char="Ø"/>
            </a:pPr>
            <a:r>
              <a:rPr lang="hr-HR" sz="2400" dirty="0">
                <a:solidFill>
                  <a:srgbClr val="002060"/>
                </a:solidFill>
              </a:rPr>
              <a:t>potpore udrugama</a:t>
            </a:r>
          </a:p>
        </p:txBody>
      </p:sp>
    </p:spTree>
    <p:extLst>
      <p:ext uri="{BB962C8B-B14F-4D97-AF65-F5344CB8AC3E}">
        <p14:creationId xmlns:p14="http://schemas.microsoft.com/office/powerpoint/2010/main" val="3581853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175844130"/>
              </p:ext>
            </p:extLst>
          </p:nvPr>
        </p:nvGraphicFramePr>
        <p:xfrm>
          <a:off x="6358128" y="3699947"/>
          <a:ext cx="5644896" cy="26309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ontent Placeholder 12"/>
          <p:cNvGraphicFramePr>
            <a:graphicFrameLocks noGrp="1"/>
          </p:cNvGraphicFramePr>
          <p:nvPr>
            <p:ph idx="1"/>
            <p:extLst>
              <p:ext uri="{D42A27DB-BD31-4B8C-83A1-F6EECF244321}">
                <p14:modId xmlns:p14="http://schemas.microsoft.com/office/powerpoint/2010/main" val="1224309464"/>
              </p:ext>
            </p:extLst>
          </p:nvPr>
        </p:nvGraphicFramePr>
        <p:xfrm>
          <a:off x="6358128" y="1700950"/>
          <a:ext cx="5644896" cy="1838261"/>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5745D125-D935-45FB-A97E-D2B2B33B11DF}"/>
              </a:ext>
            </a:extLst>
          </p:cNvPr>
          <p:cNvSpPr txBox="1">
            <a:spLocks/>
          </p:cNvSpPr>
          <p:nvPr/>
        </p:nvSpPr>
        <p:spPr>
          <a:xfrm>
            <a:off x="386782" y="26994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hr-HR" sz="3200" dirty="0">
                <a:solidFill>
                  <a:schemeClr val="bg1"/>
                </a:solidFill>
              </a:rPr>
            </a:br>
            <a:r>
              <a:rPr lang="en-US" sz="3200" b="1" dirty="0">
                <a:solidFill>
                  <a:schemeClr val="bg1"/>
                </a:solidFill>
                <a:latin typeface="+mn-lt"/>
              </a:rPr>
              <a:t>S</a:t>
            </a:r>
            <a:r>
              <a:rPr lang="hr-HR" sz="3200" b="1" dirty="0" err="1">
                <a:solidFill>
                  <a:schemeClr val="bg1"/>
                </a:solidFill>
                <a:latin typeface="+mn-lt"/>
              </a:rPr>
              <a:t>veukupna</a:t>
            </a:r>
            <a:r>
              <a:rPr lang="hr-HR" sz="3200" b="1" dirty="0">
                <a:solidFill>
                  <a:schemeClr val="bg1"/>
                </a:solidFill>
                <a:latin typeface="+mn-lt"/>
              </a:rPr>
              <a:t> ulaganja u otoke 2004.-2017. </a:t>
            </a:r>
            <a:br>
              <a:rPr lang="hr-HR" sz="3200" b="1" dirty="0">
                <a:solidFill>
                  <a:schemeClr val="bg1"/>
                </a:solidFill>
                <a:latin typeface="+mn-lt"/>
              </a:rPr>
            </a:br>
            <a:br>
              <a:rPr lang="en-US" sz="3200" b="1" dirty="0">
                <a:solidFill>
                  <a:schemeClr val="bg1"/>
                </a:solidFill>
                <a:latin typeface="+mn-lt"/>
              </a:rPr>
            </a:br>
            <a:endParaRPr lang="hr-HR" sz="3200" b="1" dirty="0">
              <a:solidFill>
                <a:schemeClr val="bg1"/>
              </a:solidFill>
              <a:latin typeface="+mn-lt"/>
            </a:endParaRPr>
          </a:p>
        </p:txBody>
      </p:sp>
      <p:graphicFrame>
        <p:nvGraphicFramePr>
          <p:cNvPr id="2" name="Table 1">
            <a:extLst>
              <a:ext uri="{FF2B5EF4-FFF2-40B4-BE49-F238E27FC236}">
                <a16:creationId xmlns:a16="http://schemas.microsoft.com/office/drawing/2014/main" id="{7EF4B23C-1F21-40CC-B596-8E1E72B9432C}"/>
              </a:ext>
            </a:extLst>
          </p:cNvPr>
          <p:cNvGraphicFramePr>
            <a:graphicFrameLocks noGrp="1"/>
          </p:cNvGraphicFramePr>
          <p:nvPr>
            <p:extLst>
              <p:ext uri="{D42A27DB-BD31-4B8C-83A1-F6EECF244321}">
                <p14:modId xmlns:p14="http://schemas.microsoft.com/office/powerpoint/2010/main" val="2847654771"/>
              </p:ext>
            </p:extLst>
          </p:nvPr>
        </p:nvGraphicFramePr>
        <p:xfrm>
          <a:off x="352706" y="1700949"/>
          <a:ext cx="5874475" cy="4722997"/>
        </p:xfrm>
        <a:graphic>
          <a:graphicData uri="http://schemas.openxmlformats.org/drawingml/2006/table">
            <a:tbl>
              <a:tblPr/>
              <a:tblGrid>
                <a:gridCol w="741047">
                  <a:extLst>
                    <a:ext uri="{9D8B030D-6E8A-4147-A177-3AD203B41FA5}">
                      <a16:colId xmlns:a16="http://schemas.microsoft.com/office/drawing/2014/main" val="4259852481"/>
                    </a:ext>
                  </a:extLst>
                </a:gridCol>
                <a:gridCol w="1306936">
                  <a:extLst>
                    <a:ext uri="{9D8B030D-6E8A-4147-A177-3AD203B41FA5}">
                      <a16:colId xmlns:a16="http://schemas.microsoft.com/office/drawing/2014/main" val="266358544"/>
                    </a:ext>
                  </a:extLst>
                </a:gridCol>
                <a:gridCol w="646731">
                  <a:extLst>
                    <a:ext uri="{9D8B030D-6E8A-4147-A177-3AD203B41FA5}">
                      <a16:colId xmlns:a16="http://schemas.microsoft.com/office/drawing/2014/main" val="979684394"/>
                    </a:ext>
                  </a:extLst>
                </a:gridCol>
                <a:gridCol w="1226094">
                  <a:extLst>
                    <a:ext uri="{9D8B030D-6E8A-4147-A177-3AD203B41FA5}">
                      <a16:colId xmlns:a16="http://schemas.microsoft.com/office/drawing/2014/main" val="193779577"/>
                    </a:ext>
                  </a:extLst>
                </a:gridCol>
                <a:gridCol w="646731">
                  <a:extLst>
                    <a:ext uri="{9D8B030D-6E8A-4147-A177-3AD203B41FA5}">
                      <a16:colId xmlns:a16="http://schemas.microsoft.com/office/drawing/2014/main" val="2694497977"/>
                    </a:ext>
                  </a:extLst>
                </a:gridCol>
                <a:gridCol w="1306936">
                  <a:extLst>
                    <a:ext uri="{9D8B030D-6E8A-4147-A177-3AD203B41FA5}">
                      <a16:colId xmlns:a16="http://schemas.microsoft.com/office/drawing/2014/main" val="845588916"/>
                    </a:ext>
                  </a:extLst>
                </a:gridCol>
              </a:tblGrid>
              <a:tr h="1377067">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Godina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Ulaganja bespovratnih proračunskih/vlastitih sredstava i sredstva iz fondova Europske unije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Ulaganja putem kreditiranja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Ukupno ulaganja državnog i javnog sektora u razvoj otoka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96282814"/>
                  </a:ext>
                </a:extLst>
              </a:tr>
              <a:tr h="238995">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2004.-2005.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2.777.813.363,82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129.479.874,86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2.907.293.238,68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4269533"/>
                  </a:ext>
                </a:extLst>
              </a:tr>
              <a:tr h="238995">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2006.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958.714.067,78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308.619.639,40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1.267.333.707,18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3395760"/>
                  </a:ext>
                </a:extLst>
              </a:tr>
              <a:tr h="238995">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2007.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1.167.545.026,01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62%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722.812.725,88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1.890.357.751,89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218739"/>
                  </a:ext>
                </a:extLst>
              </a:tr>
              <a:tr h="238995">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2008.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1.336.306.855,10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344.376.266,00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1.680.683.121,10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2230028"/>
                  </a:ext>
                </a:extLst>
              </a:tr>
              <a:tr h="238995">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2009.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1.150.932.399,16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328.331.840,85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1.479.264.240,01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713613"/>
                  </a:ext>
                </a:extLst>
              </a:tr>
              <a:tr h="238995">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2010.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943.976.714,15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374.274.916,90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1.318.251.631,05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037117"/>
                  </a:ext>
                </a:extLst>
              </a:tr>
              <a:tr h="238995">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2011.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1.054.538.285,96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369.040.617,46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1.423.578.903,42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5512860"/>
                  </a:ext>
                </a:extLst>
              </a:tr>
              <a:tr h="238995">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2012.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1.124.977.652,31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63%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652.378.276,51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37%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1.777.355.928,82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5323895"/>
                  </a:ext>
                </a:extLst>
              </a:tr>
              <a:tr h="238995">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2013.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1.048.520.114,18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74%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360.948.178,67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1.409.468.292,85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69142402"/>
                  </a:ext>
                </a:extLst>
              </a:tr>
              <a:tr h="238995">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2014.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1.400.352.582,22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391.571.864,80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1.791.924.447,02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2933164"/>
                  </a:ext>
                </a:extLst>
              </a:tr>
              <a:tr h="238995">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2015.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1.253.900.576,43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230.490.153,19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1.484.390.729,62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764853"/>
                  </a:ext>
                </a:extLst>
              </a:tr>
              <a:tr h="238995">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1.285.465.297,19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432.345.675,96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1.717.810.973,15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9548848"/>
                  </a:ext>
                </a:extLst>
              </a:tr>
              <a:tr h="238995">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2017.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1.434.141.363,42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84%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263.862.024,85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a:solidFill>
                            <a:srgbClr val="002060"/>
                          </a:solidFill>
                          <a:effectLst/>
                          <a:latin typeface="Calibri" panose="020F0502020204030204" pitchFamily="34" charset="0"/>
                          <a:cs typeface="Calibri" panose="020F0502020204030204" pitchFamily="34" charset="0"/>
                        </a:rPr>
                        <a:t>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0" i="0" u="none" strike="noStrike" dirty="0">
                          <a:solidFill>
                            <a:srgbClr val="002060"/>
                          </a:solidFill>
                          <a:effectLst/>
                          <a:latin typeface="Calibri" panose="020F0502020204030204" pitchFamily="34" charset="0"/>
                          <a:cs typeface="Calibri" panose="020F0502020204030204" pitchFamily="34" charset="0"/>
                        </a:rPr>
                        <a:t>1.698.003.388,27 kn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0601858"/>
                  </a:ext>
                </a:extLst>
              </a:tr>
              <a:tr h="238995">
                <a:tc>
                  <a:txBody>
                    <a:bodyPr/>
                    <a:lstStyle/>
                    <a:p>
                      <a:pPr algn="ctr" fontAlgn="ctr"/>
                      <a:r>
                        <a:rPr lang="hr-HR" sz="1100" b="1" i="0" u="none" strike="noStrike">
                          <a:solidFill>
                            <a:srgbClr val="002060"/>
                          </a:solidFill>
                          <a:effectLst/>
                          <a:latin typeface="Calibri" panose="020F0502020204030204" pitchFamily="34" charset="0"/>
                          <a:cs typeface="Calibri" panose="020F0502020204030204" pitchFamily="34" charset="0"/>
                        </a:rPr>
                        <a:t>UKUPNO</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1" i="0" u="none" strike="noStrike">
                          <a:solidFill>
                            <a:srgbClr val="002060"/>
                          </a:solidFill>
                          <a:effectLst/>
                          <a:latin typeface="Calibri" panose="020F0502020204030204" pitchFamily="34" charset="0"/>
                          <a:cs typeface="Calibri" panose="020F0502020204030204" pitchFamily="34" charset="0"/>
                        </a:rPr>
                        <a:t>16.937.184.297,73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1" i="0" u="none" strike="noStrike">
                          <a:solidFill>
                            <a:srgbClr val="002060"/>
                          </a:solidFill>
                          <a:effectLst/>
                          <a:latin typeface="Calibri" panose="020F0502020204030204" pitchFamily="34" charset="0"/>
                          <a:cs typeface="Calibri" panose="020F0502020204030204" pitchFamily="34" charset="0"/>
                        </a:rPr>
                        <a:t>75%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1" i="0" u="none" strike="noStrike">
                          <a:solidFill>
                            <a:srgbClr val="002060"/>
                          </a:solidFill>
                          <a:effectLst/>
                          <a:latin typeface="Calibri" panose="020F0502020204030204" pitchFamily="34" charset="0"/>
                          <a:cs typeface="Calibri" panose="020F0502020204030204" pitchFamily="34" charset="0"/>
                        </a:rPr>
                        <a:t>4.908.532.055,33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100" b="1" i="0" u="none" strike="noStrike">
                          <a:solidFill>
                            <a:srgbClr val="002060"/>
                          </a:solidFill>
                          <a:effectLst/>
                          <a:latin typeface="Calibri" panose="020F0502020204030204" pitchFamily="34" charset="0"/>
                          <a:cs typeface="Calibri" panose="020F0502020204030204" pitchFamily="34" charset="0"/>
                        </a:rPr>
                        <a:t>25%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hr-HR" sz="1200" b="1" i="0" u="none" strike="noStrike" dirty="0">
                          <a:solidFill>
                            <a:srgbClr val="00206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21.845.716.353,06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5657028"/>
                  </a:ext>
                </a:extLst>
              </a:tr>
            </a:tbl>
          </a:graphicData>
        </a:graphic>
      </p:graphicFrame>
    </p:spTree>
    <p:extLst>
      <p:ext uri="{BB962C8B-B14F-4D97-AF65-F5344CB8AC3E}">
        <p14:creationId xmlns:p14="http://schemas.microsoft.com/office/powerpoint/2010/main" val="721164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0795" y="73166"/>
            <a:ext cx="10515600" cy="1325563"/>
          </a:xfrm>
        </p:spPr>
        <p:txBody>
          <a:bodyPr>
            <a:noAutofit/>
          </a:bodyPr>
          <a:lstStyle/>
          <a:p>
            <a:br>
              <a:rPr lang="hr-HR" sz="3200" dirty="0">
                <a:solidFill>
                  <a:schemeClr val="bg1"/>
                </a:solidFill>
              </a:rPr>
            </a:br>
            <a:r>
              <a:rPr lang="en-US" sz="3200" b="1" dirty="0">
                <a:solidFill>
                  <a:schemeClr val="bg1"/>
                </a:solidFill>
                <a:latin typeface="+mn-lt"/>
              </a:rPr>
              <a:t>S</a:t>
            </a:r>
            <a:r>
              <a:rPr lang="hr-HR" sz="3200" b="1" dirty="0" err="1">
                <a:solidFill>
                  <a:schemeClr val="bg1"/>
                </a:solidFill>
                <a:latin typeface="+mn-lt"/>
              </a:rPr>
              <a:t>veukupna</a:t>
            </a:r>
            <a:r>
              <a:rPr lang="hr-HR" sz="3200" b="1" dirty="0">
                <a:solidFill>
                  <a:schemeClr val="bg1"/>
                </a:solidFill>
                <a:latin typeface="+mn-lt"/>
              </a:rPr>
              <a:t> ulaganja u otoke 2004.-2017. </a:t>
            </a:r>
            <a:br>
              <a:rPr lang="hr-HR" sz="3200" b="1" dirty="0">
                <a:solidFill>
                  <a:schemeClr val="bg1"/>
                </a:solidFill>
                <a:latin typeface="+mn-lt"/>
              </a:rPr>
            </a:br>
            <a:r>
              <a:rPr lang="hr-HR" sz="3200" b="1" dirty="0">
                <a:solidFill>
                  <a:schemeClr val="bg1"/>
                </a:solidFill>
                <a:latin typeface="+mn-lt"/>
              </a:rPr>
              <a:t>(po temama)</a:t>
            </a:r>
            <a:br>
              <a:rPr lang="en-US" sz="3200" b="1" dirty="0">
                <a:solidFill>
                  <a:schemeClr val="bg1"/>
                </a:solidFill>
                <a:latin typeface="+mn-lt"/>
              </a:rPr>
            </a:br>
            <a:endParaRPr lang="hr-HR" sz="3200" b="1" dirty="0">
              <a:solidFill>
                <a:schemeClr val="bg1"/>
              </a:solidFill>
              <a:latin typeface="+mn-l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67258309"/>
              </p:ext>
            </p:extLst>
          </p:nvPr>
        </p:nvGraphicFramePr>
        <p:xfrm>
          <a:off x="688606" y="1698299"/>
          <a:ext cx="11354937" cy="48208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8518966" y="2115403"/>
            <a:ext cx="2621897" cy="400110"/>
          </a:xfrm>
          <a:prstGeom prst="rect">
            <a:avLst/>
          </a:prstGeom>
          <a:noFill/>
          <a:ln w="38100">
            <a:solidFill>
              <a:schemeClr val="accent1"/>
            </a:solidFill>
          </a:ln>
        </p:spPr>
        <p:txBody>
          <a:bodyPr wrap="square" rtlCol="0">
            <a:spAutoFit/>
          </a:bodyPr>
          <a:lstStyle/>
          <a:p>
            <a:pPr algn="ctr"/>
            <a:r>
              <a:rPr lang="hr-HR" sz="2000" b="1" dirty="0">
                <a:solidFill>
                  <a:srgbClr val="003399"/>
                </a:solidFill>
              </a:rPr>
              <a:t>  21,85 </a:t>
            </a:r>
            <a:r>
              <a:rPr lang="hr-HR" sz="2000" b="1" dirty="0" err="1">
                <a:solidFill>
                  <a:srgbClr val="003399"/>
                </a:solidFill>
              </a:rPr>
              <a:t>mlrd</a:t>
            </a:r>
            <a:r>
              <a:rPr lang="hr-HR" sz="2000" b="1" dirty="0">
                <a:solidFill>
                  <a:srgbClr val="003399"/>
                </a:solidFill>
              </a:rPr>
              <a:t> kn</a:t>
            </a:r>
            <a:r>
              <a:rPr lang="hr-HR" sz="2000" dirty="0">
                <a:solidFill>
                  <a:srgbClr val="003399"/>
                </a:solidFill>
              </a:rPr>
              <a:t> </a:t>
            </a:r>
          </a:p>
        </p:txBody>
      </p:sp>
    </p:spTree>
    <p:extLst>
      <p:ext uri="{BB962C8B-B14F-4D97-AF65-F5344CB8AC3E}">
        <p14:creationId xmlns:p14="http://schemas.microsoft.com/office/powerpoint/2010/main" val="1514435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905" y="76099"/>
            <a:ext cx="10515600" cy="1325563"/>
          </a:xfrm>
        </p:spPr>
        <p:txBody>
          <a:bodyPr/>
          <a:lstStyle/>
          <a:p>
            <a:r>
              <a:rPr lang="en-US" sz="3200" b="1" dirty="0" err="1">
                <a:solidFill>
                  <a:schemeClr val="bg1"/>
                </a:solidFill>
                <a:latin typeface="+mn-lt"/>
              </a:rPr>
              <a:t>Ulaganje</a:t>
            </a:r>
            <a:r>
              <a:rPr lang="en-US" sz="3200" b="1" dirty="0">
                <a:solidFill>
                  <a:schemeClr val="bg1"/>
                </a:solidFill>
                <a:latin typeface="+mn-lt"/>
              </a:rPr>
              <a:t> </a:t>
            </a:r>
            <a:r>
              <a:rPr lang="hr-HR" sz="3200" b="1" dirty="0">
                <a:solidFill>
                  <a:schemeClr val="bg1"/>
                </a:solidFill>
                <a:latin typeface="+mn-lt"/>
              </a:rPr>
              <a:t>Uprave za otoke 1995.-2017.</a:t>
            </a:r>
          </a:p>
        </p:txBody>
      </p:sp>
      <p:graphicFrame>
        <p:nvGraphicFramePr>
          <p:cNvPr id="9" name="Chart 8"/>
          <p:cNvGraphicFramePr>
            <a:graphicFrameLocks/>
          </p:cNvGraphicFramePr>
          <p:nvPr>
            <p:extLst>
              <p:ext uri="{D42A27DB-BD31-4B8C-83A1-F6EECF244321}">
                <p14:modId xmlns:p14="http://schemas.microsoft.com/office/powerpoint/2010/main" val="1484704632"/>
              </p:ext>
            </p:extLst>
          </p:nvPr>
        </p:nvGraphicFramePr>
        <p:xfrm>
          <a:off x="2774125" y="2398955"/>
          <a:ext cx="9221100" cy="38719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idx="1"/>
            <p:extLst>
              <p:ext uri="{D42A27DB-BD31-4B8C-83A1-F6EECF244321}">
                <p14:modId xmlns:p14="http://schemas.microsoft.com/office/powerpoint/2010/main" val="749964741"/>
              </p:ext>
            </p:extLst>
          </p:nvPr>
        </p:nvGraphicFramePr>
        <p:xfrm>
          <a:off x="612815" y="1717819"/>
          <a:ext cx="1856571" cy="4789575"/>
        </p:xfrm>
        <a:graphic>
          <a:graphicData uri="http://schemas.openxmlformats.org/drawingml/2006/table">
            <a:tbl>
              <a:tblPr/>
              <a:tblGrid>
                <a:gridCol w="615965">
                  <a:extLst>
                    <a:ext uri="{9D8B030D-6E8A-4147-A177-3AD203B41FA5}">
                      <a16:colId xmlns:a16="http://schemas.microsoft.com/office/drawing/2014/main" val="20000"/>
                    </a:ext>
                  </a:extLst>
                </a:gridCol>
                <a:gridCol w="1240606">
                  <a:extLst>
                    <a:ext uri="{9D8B030D-6E8A-4147-A177-3AD203B41FA5}">
                      <a16:colId xmlns:a16="http://schemas.microsoft.com/office/drawing/2014/main" val="20001"/>
                    </a:ext>
                  </a:extLst>
                </a:gridCol>
              </a:tblGrid>
              <a:tr h="174054">
                <a:tc>
                  <a:txBody>
                    <a:bodyPr/>
                    <a:lstStyle/>
                    <a:p>
                      <a:pPr algn="ctr" fontAlgn="b"/>
                      <a:r>
                        <a:rPr lang="hr-HR" sz="1200" b="1" i="0" u="none" strike="noStrike" dirty="0">
                          <a:solidFill>
                            <a:srgbClr val="FFFFFF"/>
                          </a:solidFill>
                          <a:effectLst/>
                          <a:latin typeface="Calibri" panose="020F0502020204030204" pitchFamily="34" charset="0"/>
                        </a:rPr>
                        <a:t>Godina</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2060"/>
                    </a:solidFill>
                  </a:tcPr>
                </a:tc>
                <a:tc>
                  <a:txBody>
                    <a:bodyPr/>
                    <a:lstStyle/>
                    <a:p>
                      <a:pPr algn="ctr" fontAlgn="b"/>
                      <a:r>
                        <a:rPr lang="hr-HR" sz="1200" b="1" i="0" u="none" strike="noStrike">
                          <a:solidFill>
                            <a:srgbClr val="FFFFFF"/>
                          </a:solidFill>
                          <a:effectLst/>
                          <a:latin typeface="Calibri" panose="020F0502020204030204" pitchFamily="34" charset="0"/>
                        </a:rPr>
                        <a:t>Ulaganje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10000"/>
                  </a:ext>
                </a:extLst>
              </a:tr>
              <a:tr h="174054">
                <a:tc>
                  <a:txBody>
                    <a:bodyPr/>
                    <a:lstStyle/>
                    <a:p>
                      <a:pPr algn="ctr" fontAlgn="b"/>
                      <a:r>
                        <a:rPr lang="hr-HR" sz="1200" b="0" i="0" u="none" strike="noStrike">
                          <a:solidFill>
                            <a:srgbClr val="002060"/>
                          </a:solidFill>
                          <a:effectLst/>
                          <a:latin typeface="Calibri" panose="020F0502020204030204" pitchFamily="34" charset="0"/>
                        </a:rPr>
                        <a:t>1995.</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1.046.566,53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1"/>
                  </a:ext>
                </a:extLst>
              </a:tr>
              <a:tr h="174054">
                <a:tc>
                  <a:txBody>
                    <a:bodyPr/>
                    <a:lstStyle/>
                    <a:p>
                      <a:pPr algn="ctr" fontAlgn="b"/>
                      <a:r>
                        <a:rPr lang="hr-HR" sz="1200" b="0" i="0" u="none" strike="noStrike">
                          <a:solidFill>
                            <a:srgbClr val="002060"/>
                          </a:solidFill>
                          <a:effectLst/>
                          <a:latin typeface="Calibri" panose="020F0502020204030204" pitchFamily="34" charset="0"/>
                        </a:rPr>
                        <a:t>1996.</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19.456.613,62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2"/>
                  </a:ext>
                </a:extLst>
              </a:tr>
              <a:tr h="174054">
                <a:tc>
                  <a:txBody>
                    <a:bodyPr/>
                    <a:lstStyle/>
                    <a:p>
                      <a:pPr algn="ctr" fontAlgn="b"/>
                      <a:r>
                        <a:rPr lang="hr-HR" sz="1200" b="0" i="0" u="none" strike="noStrike">
                          <a:solidFill>
                            <a:srgbClr val="002060"/>
                          </a:solidFill>
                          <a:effectLst/>
                          <a:latin typeface="Calibri" panose="020F0502020204030204" pitchFamily="34" charset="0"/>
                        </a:rPr>
                        <a:t>1997.</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15.438.890,11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3"/>
                  </a:ext>
                </a:extLst>
              </a:tr>
              <a:tr h="174054">
                <a:tc>
                  <a:txBody>
                    <a:bodyPr/>
                    <a:lstStyle/>
                    <a:p>
                      <a:pPr algn="ctr" fontAlgn="b"/>
                      <a:r>
                        <a:rPr lang="hr-HR" sz="1200" b="0" i="0" u="none" strike="noStrike">
                          <a:solidFill>
                            <a:srgbClr val="002060"/>
                          </a:solidFill>
                          <a:effectLst/>
                          <a:latin typeface="Calibri" panose="020F0502020204030204" pitchFamily="34" charset="0"/>
                        </a:rPr>
                        <a:t>1998.</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34.505.246,74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4"/>
                  </a:ext>
                </a:extLst>
              </a:tr>
              <a:tr h="174054">
                <a:tc>
                  <a:txBody>
                    <a:bodyPr/>
                    <a:lstStyle/>
                    <a:p>
                      <a:pPr algn="ctr" fontAlgn="b"/>
                      <a:r>
                        <a:rPr lang="hr-HR" sz="1200" b="0" i="0" u="none" strike="noStrike">
                          <a:solidFill>
                            <a:srgbClr val="002060"/>
                          </a:solidFill>
                          <a:effectLst/>
                          <a:latin typeface="Calibri" panose="020F0502020204030204" pitchFamily="34" charset="0"/>
                        </a:rPr>
                        <a:t>1999.</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24.501.114,65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5"/>
                  </a:ext>
                </a:extLst>
              </a:tr>
              <a:tr h="174054">
                <a:tc>
                  <a:txBody>
                    <a:bodyPr/>
                    <a:lstStyle/>
                    <a:p>
                      <a:pPr algn="ctr" fontAlgn="b"/>
                      <a:r>
                        <a:rPr lang="hr-HR" sz="1200" b="0" i="0" u="none" strike="noStrike">
                          <a:solidFill>
                            <a:srgbClr val="002060"/>
                          </a:solidFill>
                          <a:effectLst/>
                          <a:latin typeface="Calibri" panose="020F0502020204030204" pitchFamily="34" charset="0"/>
                        </a:rPr>
                        <a:t>2000.</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79.924.050,69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6"/>
                  </a:ext>
                </a:extLst>
              </a:tr>
              <a:tr h="174054">
                <a:tc>
                  <a:txBody>
                    <a:bodyPr/>
                    <a:lstStyle/>
                    <a:p>
                      <a:pPr algn="ctr" fontAlgn="b"/>
                      <a:r>
                        <a:rPr lang="hr-HR" sz="1200" b="0" i="0" u="none" strike="noStrike">
                          <a:solidFill>
                            <a:srgbClr val="002060"/>
                          </a:solidFill>
                          <a:effectLst/>
                          <a:latin typeface="Calibri" panose="020F0502020204030204" pitchFamily="34" charset="0"/>
                        </a:rPr>
                        <a:t>2001.</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112.113.555,89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7"/>
                  </a:ext>
                </a:extLst>
              </a:tr>
              <a:tr h="174054">
                <a:tc>
                  <a:txBody>
                    <a:bodyPr/>
                    <a:lstStyle/>
                    <a:p>
                      <a:pPr algn="ctr" fontAlgn="b"/>
                      <a:r>
                        <a:rPr lang="hr-HR" sz="1200" b="0" i="0" u="none" strike="noStrike">
                          <a:solidFill>
                            <a:srgbClr val="002060"/>
                          </a:solidFill>
                          <a:effectLst/>
                          <a:latin typeface="Calibri" panose="020F0502020204030204" pitchFamily="34" charset="0"/>
                        </a:rPr>
                        <a:t>2002.</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116.021.183,79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8"/>
                  </a:ext>
                </a:extLst>
              </a:tr>
              <a:tr h="174054">
                <a:tc>
                  <a:txBody>
                    <a:bodyPr/>
                    <a:lstStyle/>
                    <a:p>
                      <a:pPr algn="ctr" fontAlgn="b"/>
                      <a:r>
                        <a:rPr lang="hr-HR" sz="1200" b="0" i="0" u="none" strike="noStrike">
                          <a:solidFill>
                            <a:srgbClr val="002060"/>
                          </a:solidFill>
                          <a:effectLst/>
                          <a:latin typeface="Calibri" panose="020F0502020204030204" pitchFamily="34" charset="0"/>
                        </a:rPr>
                        <a:t>2003.</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123.924.506,09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9"/>
                  </a:ext>
                </a:extLst>
              </a:tr>
              <a:tr h="174054">
                <a:tc>
                  <a:txBody>
                    <a:bodyPr/>
                    <a:lstStyle/>
                    <a:p>
                      <a:pPr algn="ctr" fontAlgn="b"/>
                      <a:r>
                        <a:rPr lang="hr-HR" sz="1200" b="0" i="0" u="none" strike="noStrike">
                          <a:solidFill>
                            <a:srgbClr val="002060"/>
                          </a:solidFill>
                          <a:effectLst/>
                          <a:latin typeface="Calibri" panose="020F0502020204030204" pitchFamily="34" charset="0"/>
                        </a:rPr>
                        <a:t>2004.</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dirty="0">
                          <a:solidFill>
                            <a:srgbClr val="002060"/>
                          </a:solidFill>
                          <a:effectLst/>
                          <a:latin typeface="Calibri" panose="020F0502020204030204" pitchFamily="34" charset="0"/>
                        </a:rPr>
                        <a:t>201.281.334,49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174054">
                <a:tc>
                  <a:txBody>
                    <a:bodyPr/>
                    <a:lstStyle/>
                    <a:p>
                      <a:pPr algn="ctr" fontAlgn="b"/>
                      <a:r>
                        <a:rPr lang="hr-HR" sz="1200" b="0" i="0" u="none" strike="noStrike">
                          <a:solidFill>
                            <a:srgbClr val="002060"/>
                          </a:solidFill>
                          <a:effectLst/>
                          <a:latin typeface="Calibri" panose="020F0502020204030204" pitchFamily="34" charset="0"/>
                        </a:rPr>
                        <a:t>2005.</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200.201.463,89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r h="174054">
                <a:tc>
                  <a:txBody>
                    <a:bodyPr/>
                    <a:lstStyle/>
                    <a:p>
                      <a:pPr algn="ctr" fontAlgn="b"/>
                      <a:r>
                        <a:rPr lang="hr-HR" sz="1200" b="0" i="0" u="none" strike="noStrike">
                          <a:solidFill>
                            <a:srgbClr val="002060"/>
                          </a:solidFill>
                          <a:effectLst/>
                          <a:latin typeface="Calibri" panose="020F0502020204030204" pitchFamily="34" charset="0"/>
                        </a:rPr>
                        <a:t>2006.</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180.744.931,05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2"/>
                  </a:ext>
                </a:extLst>
              </a:tr>
              <a:tr h="174054">
                <a:tc>
                  <a:txBody>
                    <a:bodyPr/>
                    <a:lstStyle/>
                    <a:p>
                      <a:pPr algn="ctr" fontAlgn="b"/>
                      <a:r>
                        <a:rPr lang="hr-HR" sz="1200" b="0" i="0" u="none" strike="noStrike">
                          <a:solidFill>
                            <a:srgbClr val="002060"/>
                          </a:solidFill>
                          <a:effectLst/>
                          <a:latin typeface="Calibri" panose="020F0502020204030204" pitchFamily="34" charset="0"/>
                        </a:rPr>
                        <a:t>2007.</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243.978.114,13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3"/>
                  </a:ext>
                </a:extLst>
              </a:tr>
              <a:tr h="174054">
                <a:tc>
                  <a:txBody>
                    <a:bodyPr/>
                    <a:lstStyle/>
                    <a:p>
                      <a:pPr algn="ctr" fontAlgn="b"/>
                      <a:r>
                        <a:rPr lang="hr-HR" sz="1200" b="0" i="0" u="none" strike="noStrike">
                          <a:solidFill>
                            <a:srgbClr val="002060"/>
                          </a:solidFill>
                          <a:effectLst/>
                          <a:latin typeface="Calibri" panose="020F0502020204030204" pitchFamily="34" charset="0"/>
                        </a:rPr>
                        <a:t>2008.</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347.251.399,13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4"/>
                  </a:ext>
                </a:extLst>
              </a:tr>
              <a:tr h="174054">
                <a:tc>
                  <a:txBody>
                    <a:bodyPr/>
                    <a:lstStyle/>
                    <a:p>
                      <a:pPr algn="ctr" fontAlgn="b"/>
                      <a:r>
                        <a:rPr lang="hr-HR" sz="1200" b="0" i="0" u="none" strike="noStrike">
                          <a:solidFill>
                            <a:srgbClr val="002060"/>
                          </a:solidFill>
                          <a:effectLst/>
                          <a:latin typeface="Calibri" panose="020F0502020204030204" pitchFamily="34" charset="0"/>
                        </a:rPr>
                        <a:t>2009.</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164.423.326,29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5"/>
                  </a:ext>
                </a:extLst>
              </a:tr>
              <a:tr h="174054">
                <a:tc>
                  <a:txBody>
                    <a:bodyPr/>
                    <a:lstStyle/>
                    <a:p>
                      <a:pPr algn="ctr" fontAlgn="b"/>
                      <a:r>
                        <a:rPr lang="hr-HR" sz="1200" b="0" i="0" u="none" strike="noStrike">
                          <a:solidFill>
                            <a:srgbClr val="002060"/>
                          </a:solidFill>
                          <a:effectLst/>
                          <a:latin typeface="Calibri" panose="020F0502020204030204" pitchFamily="34" charset="0"/>
                        </a:rPr>
                        <a:t>2010.</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247.328.204,16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6"/>
                  </a:ext>
                </a:extLst>
              </a:tr>
              <a:tr h="174054">
                <a:tc>
                  <a:txBody>
                    <a:bodyPr/>
                    <a:lstStyle/>
                    <a:p>
                      <a:pPr algn="ctr" fontAlgn="b"/>
                      <a:r>
                        <a:rPr lang="hr-HR" sz="1200" b="0" i="0" u="none" strike="noStrike">
                          <a:solidFill>
                            <a:srgbClr val="002060"/>
                          </a:solidFill>
                          <a:effectLst/>
                          <a:latin typeface="Calibri" panose="020F0502020204030204" pitchFamily="34" charset="0"/>
                        </a:rPr>
                        <a:t>2011.</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221.762.233,88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7"/>
                  </a:ext>
                </a:extLst>
              </a:tr>
              <a:tr h="174054">
                <a:tc>
                  <a:txBody>
                    <a:bodyPr/>
                    <a:lstStyle/>
                    <a:p>
                      <a:pPr algn="ctr" fontAlgn="b"/>
                      <a:r>
                        <a:rPr lang="hr-HR" sz="1200" b="0" i="0" u="none" strike="noStrike">
                          <a:solidFill>
                            <a:srgbClr val="002060"/>
                          </a:solidFill>
                          <a:effectLst/>
                          <a:latin typeface="Calibri" panose="020F0502020204030204" pitchFamily="34" charset="0"/>
                        </a:rPr>
                        <a:t>2012.</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163.912.815,21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8"/>
                  </a:ext>
                </a:extLst>
              </a:tr>
              <a:tr h="174054">
                <a:tc>
                  <a:txBody>
                    <a:bodyPr/>
                    <a:lstStyle/>
                    <a:p>
                      <a:pPr algn="ctr" fontAlgn="b"/>
                      <a:r>
                        <a:rPr lang="hr-HR" sz="1200" b="0" i="0" u="none" strike="noStrike">
                          <a:solidFill>
                            <a:srgbClr val="002060"/>
                          </a:solidFill>
                          <a:effectLst/>
                          <a:latin typeface="Calibri" panose="020F0502020204030204" pitchFamily="34" charset="0"/>
                        </a:rPr>
                        <a:t>2013.</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150.475.941,50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9"/>
                  </a:ext>
                </a:extLst>
              </a:tr>
              <a:tr h="174054">
                <a:tc>
                  <a:txBody>
                    <a:bodyPr/>
                    <a:lstStyle/>
                    <a:p>
                      <a:pPr algn="ctr" fontAlgn="b"/>
                      <a:r>
                        <a:rPr lang="hr-HR" sz="1200" b="0" i="0" u="none" strike="noStrike">
                          <a:solidFill>
                            <a:srgbClr val="002060"/>
                          </a:solidFill>
                          <a:effectLst/>
                          <a:latin typeface="Calibri" panose="020F0502020204030204" pitchFamily="34" charset="0"/>
                        </a:rPr>
                        <a:t>2014.</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130.713.658,44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20"/>
                  </a:ext>
                </a:extLst>
              </a:tr>
              <a:tr h="174054">
                <a:tc>
                  <a:txBody>
                    <a:bodyPr/>
                    <a:lstStyle/>
                    <a:p>
                      <a:pPr algn="ctr" fontAlgn="b"/>
                      <a:r>
                        <a:rPr lang="hr-HR" sz="1200" b="0" i="0" u="none" strike="noStrike">
                          <a:solidFill>
                            <a:srgbClr val="002060"/>
                          </a:solidFill>
                          <a:effectLst/>
                          <a:latin typeface="Calibri" panose="020F0502020204030204" pitchFamily="34" charset="0"/>
                        </a:rPr>
                        <a:t>2015.</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146.611.693,68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21"/>
                  </a:ext>
                </a:extLst>
              </a:tr>
              <a:tr h="174054">
                <a:tc>
                  <a:txBody>
                    <a:bodyPr/>
                    <a:lstStyle/>
                    <a:p>
                      <a:pPr algn="ctr" fontAlgn="b"/>
                      <a:r>
                        <a:rPr lang="hr-HR" sz="1200" b="0" i="0" u="none" strike="noStrike">
                          <a:solidFill>
                            <a:srgbClr val="002060"/>
                          </a:solidFill>
                          <a:effectLst/>
                          <a:latin typeface="Calibri" panose="020F0502020204030204" pitchFamily="34" charset="0"/>
                        </a:rPr>
                        <a:t>2016.</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135.366.387,28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22"/>
                  </a:ext>
                </a:extLst>
              </a:tr>
              <a:tr h="174054">
                <a:tc>
                  <a:txBody>
                    <a:bodyPr/>
                    <a:lstStyle/>
                    <a:p>
                      <a:pPr algn="ctr" fontAlgn="b"/>
                      <a:r>
                        <a:rPr lang="hr-HR" sz="1200" b="0" i="0" u="none" strike="noStrike">
                          <a:solidFill>
                            <a:srgbClr val="002060"/>
                          </a:solidFill>
                          <a:effectLst/>
                          <a:latin typeface="Calibri" panose="020F0502020204030204" pitchFamily="34" charset="0"/>
                        </a:rPr>
                        <a:t>2017.</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r" fontAlgn="b"/>
                      <a:r>
                        <a:rPr lang="hr-HR" sz="1200" b="0" i="0" u="none" strike="noStrike">
                          <a:solidFill>
                            <a:srgbClr val="002060"/>
                          </a:solidFill>
                          <a:effectLst/>
                          <a:latin typeface="Calibri" panose="020F0502020204030204" pitchFamily="34" charset="0"/>
                        </a:rPr>
                        <a:t>135.342.450,00 kn</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23"/>
                  </a:ext>
                </a:extLst>
              </a:tr>
              <a:tr h="174054">
                <a:tc>
                  <a:txBody>
                    <a:bodyPr/>
                    <a:lstStyle/>
                    <a:p>
                      <a:pPr algn="ctr" fontAlgn="b"/>
                      <a:r>
                        <a:rPr lang="hr-HR" sz="1200" b="1" i="0" u="none" strike="noStrike">
                          <a:solidFill>
                            <a:srgbClr val="FFFFFF"/>
                          </a:solidFill>
                          <a:effectLst/>
                          <a:latin typeface="Calibri" panose="020F0502020204030204" pitchFamily="34" charset="0"/>
                        </a:rPr>
                        <a:t>Ukupno</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2060"/>
                    </a:solidFill>
                  </a:tcPr>
                </a:tc>
                <a:tc>
                  <a:txBody>
                    <a:bodyPr/>
                    <a:lstStyle/>
                    <a:p>
                      <a:pPr algn="r" fontAlgn="b"/>
                      <a:r>
                        <a:rPr lang="hr-HR" sz="1200" b="1" i="0" u="none" strike="noStrike" dirty="0">
                          <a:solidFill>
                            <a:srgbClr val="FFFFFF"/>
                          </a:solidFill>
                          <a:effectLst/>
                          <a:latin typeface="Calibri" panose="020F0502020204030204" pitchFamily="34" charset="0"/>
                        </a:rPr>
                        <a:t>3.196.325.681,24</a:t>
                      </a:r>
                    </a:p>
                  </a:txBody>
                  <a:tcPr marL="8703" marR="8703" marT="8703"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10024"/>
                  </a:ext>
                </a:extLst>
              </a:tr>
            </a:tbl>
          </a:graphicData>
        </a:graphic>
      </p:graphicFrame>
    </p:spTree>
    <p:extLst>
      <p:ext uri="{BB962C8B-B14F-4D97-AF65-F5344CB8AC3E}">
        <p14:creationId xmlns:p14="http://schemas.microsoft.com/office/powerpoint/2010/main" val="1878783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656" y="365125"/>
            <a:ext cx="11006328" cy="1325563"/>
          </a:xfrm>
        </p:spPr>
        <p:txBody>
          <a:bodyPr vert="horz" lIns="91440" tIns="45720" rIns="91440" bIns="45720" rtlCol="0" anchor="ctr">
            <a:noAutofit/>
          </a:bodyPr>
          <a:lstStyle/>
          <a:p>
            <a:r>
              <a:rPr lang="hr-HR" sz="3200" b="1" dirty="0">
                <a:solidFill>
                  <a:schemeClr val="bg1"/>
                </a:solidFill>
                <a:latin typeface="+mn-lt"/>
              </a:rPr>
              <a:t>Novi Zakon o otocima</a:t>
            </a:r>
            <a:br>
              <a:rPr lang="hr-HR" sz="3200" b="1" dirty="0">
                <a:solidFill>
                  <a:schemeClr val="bg1"/>
                </a:solidFill>
                <a:latin typeface="+mn-lt"/>
              </a:rPr>
            </a:br>
            <a:endParaRPr lang="hr-HR" sz="3200" b="1" dirty="0">
              <a:solidFill>
                <a:schemeClr val="bg1"/>
              </a:solidFill>
              <a:latin typeface="+mn-lt"/>
            </a:endParaRPr>
          </a:p>
        </p:txBody>
      </p:sp>
      <p:sp>
        <p:nvSpPr>
          <p:cNvPr id="3" name="Content Placeholder 2"/>
          <p:cNvSpPr>
            <a:spLocks noGrp="1"/>
          </p:cNvSpPr>
          <p:nvPr>
            <p:ph idx="1"/>
          </p:nvPr>
        </p:nvSpPr>
        <p:spPr>
          <a:xfrm>
            <a:off x="768750" y="1570979"/>
            <a:ext cx="10515600" cy="4351338"/>
          </a:xfrm>
        </p:spPr>
        <p:txBody>
          <a:bodyPr>
            <a:normAutofit/>
          </a:bodyPr>
          <a:lstStyle/>
          <a:p>
            <a:pPr>
              <a:lnSpc>
                <a:spcPct val="120000"/>
              </a:lnSpc>
              <a:buFont typeface="Wingdings" panose="05000000000000000000" pitchFamily="2" charset="2"/>
              <a:buChar char="Ø"/>
            </a:pPr>
            <a:endParaRPr lang="hr-HR" sz="2400" b="1" dirty="0">
              <a:solidFill>
                <a:srgbClr val="002060"/>
              </a:solidFill>
            </a:endParaRPr>
          </a:p>
          <a:p>
            <a:pPr>
              <a:lnSpc>
                <a:spcPct val="120000"/>
              </a:lnSpc>
              <a:buFont typeface="Wingdings" panose="05000000000000000000" pitchFamily="2" charset="2"/>
              <a:buChar char="Ø"/>
            </a:pPr>
            <a:r>
              <a:rPr lang="hr-HR" sz="2400" b="1" dirty="0">
                <a:solidFill>
                  <a:srgbClr val="002060"/>
                </a:solidFill>
              </a:rPr>
              <a:t>usklađivanje i veća koherentnost politike otočnog razvoja sa nacionalnim i europskim politikama i zakonodavnim okvirom</a:t>
            </a:r>
          </a:p>
          <a:p>
            <a:pPr>
              <a:lnSpc>
                <a:spcPct val="120000"/>
              </a:lnSpc>
              <a:buFont typeface="Wingdings" panose="05000000000000000000" pitchFamily="2" charset="2"/>
              <a:buChar char="Ø"/>
            </a:pPr>
            <a:r>
              <a:rPr lang="hr-HR" sz="2400" dirty="0">
                <a:solidFill>
                  <a:srgbClr val="002060"/>
                </a:solidFill>
              </a:rPr>
              <a:t>jačanje i uvođenje </a:t>
            </a:r>
            <a:r>
              <a:rPr lang="hr-HR" sz="2400" b="1" dirty="0">
                <a:solidFill>
                  <a:srgbClr val="002060"/>
                </a:solidFill>
              </a:rPr>
              <a:t>novih</a:t>
            </a:r>
            <a:r>
              <a:rPr lang="hr-HR" sz="2400" dirty="0">
                <a:solidFill>
                  <a:srgbClr val="002060"/>
                </a:solidFill>
              </a:rPr>
              <a:t> </a:t>
            </a:r>
            <a:r>
              <a:rPr lang="hr-HR" sz="2400" b="1" dirty="0">
                <a:solidFill>
                  <a:srgbClr val="002060"/>
                </a:solidFill>
              </a:rPr>
              <a:t>i</a:t>
            </a:r>
            <a:r>
              <a:rPr lang="hr-HR" sz="2400" dirty="0">
                <a:solidFill>
                  <a:srgbClr val="002060"/>
                </a:solidFill>
              </a:rPr>
              <a:t> </a:t>
            </a:r>
            <a:r>
              <a:rPr lang="hr-HR" sz="2400" b="1" dirty="0">
                <a:solidFill>
                  <a:srgbClr val="002060"/>
                </a:solidFill>
              </a:rPr>
              <a:t>suvremenih mehanizama </a:t>
            </a:r>
            <a:r>
              <a:rPr lang="hr-HR" sz="2400" dirty="0">
                <a:solidFill>
                  <a:srgbClr val="002060"/>
                </a:solidFill>
              </a:rPr>
              <a:t>i rješenja za poticanje politike otočnog razvoja</a:t>
            </a:r>
          </a:p>
          <a:p>
            <a:pPr>
              <a:lnSpc>
                <a:spcPct val="120000"/>
              </a:lnSpc>
              <a:buFont typeface="Wingdings" panose="05000000000000000000" pitchFamily="2" charset="2"/>
              <a:buChar char="Ø"/>
            </a:pPr>
            <a:r>
              <a:rPr lang="hr-HR" sz="2400" dirty="0">
                <a:solidFill>
                  <a:srgbClr val="002060"/>
                </a:solidFill>
              </a:rPr>
              <a:t>jače </a:t>
            </a:r>
            <a:r>
              <a:rPr lang="hr-HR" sz="2400" b="1" dirty="0">
                <a:solidFill>
                  <a:srgbClr val="002060"/>
                </a:solidFill>
              </a:rPr>
              <a:t>uključivanje</a:t>
            </a:r>
            <a:r>
              <a:rPr lang="hr-HR" sz="2400" dirty="0">
                <a:solidFill>
                  <a:srgbClr val="002060"/>
                </a:solidFill>
              </a:rPr>
              <a:t> svih </a:t>
            </a:r>
            <a:r>
              <a:rPr lang="hr-HR" sz="2400" b="1" dirty="0">
                <a:solidFill>
                  <a:srgbClr val="002060"/>
                </a:solidFill>
              </a:rPr>
              <a:t>dionika politike razvoja otoka</a:t>
            </a:r>
          </a:p>
          <a:p>
            <a:pPr>
              <a:lnSpc>
                <a:spcPct val="120000"/>
              </a:lnSpc>
              <a:buFont typeface="Wingdings" panose="05000000000000000000" pitchFamily="2" charset="2"/>
              <a:buChar char="Ø"/>
            </a:pPr>
            <a:r>
              <a:rPr lang="hr-HR" sz="2400" b="1" dirty="0">
                <a:solidFill>
                  <a:srgbClr val="002060"/>
                </a:solidFill>
              </a:rPr>
              <a:t>otoci - područja s razvojnim posebnostima</a:t>
            </a:r>
            <a:endParaRPr lang="hr-HR" sz="2400" dirty="0">
              <a:solidFill>
                <a:srgbClr val="002060"/>
              </a:solidFill>
            </a:endParaRPr>
          </a:p>
          <a:p>
            <a:pPr>
              <a:lnSpc>
                <a:spcPct val="120000"/>
              </a:lnSpc>
              <a:buFont typeface="Wingdings" panose="05000000000000000000" pitchFamily="2" charset="2"/>
              <a:buChar char="Ø"/>
            </a:pPr>
            <a:endParaRPr lang="hr-HR" sz="2400" b="1" dirty="0">
              <a:solidFill>
                <a:srgbClr val="002060"/>
              </a:solidFill>
            </a:endParaRPr>
          </a:p>
          <a:p>
            <a:pPr>
              <a:lnSpc>
                <a:spcPct val="120000"/>
              </a:lnSpc>
              <a:buFont typeface="Wingdings" panose="05000000000000000000" pitchFamily="2" charset="2"/>
              <a:buChar char="Ø"/>
            </a:pPr>
            <a:endParaRPr lang="hr-HR" sz="2400" dirty="0">
              <a:solidFill>
                <a:srgbClr val="002060"/>
              </a:solidFill>
            </a:endParaRPr>
          </a:p>
        </p:txBody>
      </p:sp>
    </p:spTree>
    <p:extLst>
      <p:ext uri="{BB962C8B-B14F-4D97-AF65-F5344CB8AC3E}">
        <p14:creationId xmlns:p14="http://schemas.microsoft.com/office/powerpoint/2010/main" val="1550319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992"/>
            <a:ext cx="10515600" cy="1325563"/>
          </a:xfrm>
        </p:spPr>
        <p:txBody>
          <a:bodyPr/>
          <a:lstStyle/>
          <a:p>
            <a:r>
              <a:rPr lang="hr-HR" sz="3200" b="1" dirty="0">
                <a:solidFill>
                  <a:schemeClr val="bg1"/>
                </a:solidFill>
                <a:latin typeface="+mn-lt"/>
              </a:rPr>
              <a:t>Ciljevi novog Zakona o otocima </a:t>
            </a:r>
          </a:p>
        </p:txBody>
      </p:sp>
      <p:sp>
        <p:nvSpPr>
          <p:cNvPr id="3" name="Content Placeholder 2"/>
          <p:cNvSpPr>
            <a:spLocks noGrp="1"/>
          </p:cNvSpPr>
          <p:nvPr>
            <p:ph idx="1"/>
          </p:nvPr>
        </p:nvSpPr>
        <p:spPr>
          <a:xfrm>
            <a:off x="849775" y="1929800"/>
            <a:ext cx="10515600" cy="4351338"/>
          </a:xfrm>
        </p:spPr>
        <p:txBody>
          <a:bodyPr>
            <a:normAutofit fontScale="92500" lnSpcReduction="20000"/>
          </a:bodyPr>
          <a:lstStyle/>
          <a:p>
            <a:pPr>
              <a:lnSpc>
                <a:spcPct val="150000"/>
              </a:lnSpc>
              <a:buSzPct val="70000"/>
              <a:buFont typeface="Wingdings" panose="05000000000000000000" pitchFamily="2" charset="2"/>
              <a:buChar char="Ø"/>
            </a:pPr>
            <a:r>
              <a:rPr lang="hr-HR" b="1" dirty="0">
                <a:solidFill>
                  <a:srgbClr val="002060"/>
                </a:solidFill>
              </a:rPr>
              <a:t>ciljano upravljanje otočnom politikom i održivim razvojem</a:t>
            </a:r>
          </a:p>
          <a:p>
            <a:pPr>
              <a:lnSpc>
                <a:spcPct val="150000"/>
              </a:lnSpc>
              <a:buSzPct val="70000"/>
              <a:buFont typeface="Wingdings" panose="05000000000000000000" pitchFamily="2" charset="2"/>
              <a:buChar char="Ø"/>
            </a:pPr>
            <a:r>
              <a:rPr lang="hr-HR" b="1" dirty="0">
                <a:solidFill>
                  <a:srgbClr val="002060"/>
                </a:solidFill>
              </a:rPr>
              <a:t>podizanje kvalitete </a:t>
            </a:r>
            <a:r>
              <a:rPr lang="hr-HR" dirty="0">
                <a:solidFill>
                  <a:srgbClr val="002060"/>
                </a:solidFill>
              </a:rPr>
              <a:t>i </a:t>
            </a:r>
            <a:r>
              <a:rPr lang="hr-HR" b="1" dirty="0">
                <a:solidFill>
                  <a:srgbClr val="002060"/>
                </a:solidFill>
              </a:rPr>
              <a:t>uvjeta života na otocima </a:t>
            </a:r>
            <a:r>
              <a:rPr lang="hr-HR" dirty="0">
                <a:solidFill>
                  <a:srgbClr val="002060"/>
                </a:solidFill>
              </a:rPr>
              <a:t>uz dostupnost usluga prilagođenih današnjem vremenu i potrebama stanovništva</a:t>
            </a:r>
          </a:p>
          <a:p>
            <a:pPr>
              <a:lnSpc>
                <a:spcPct val="150000"/>
              </a:lnSpc>
              <a:buSzPct val="70000"/>
              <a:buFont typeface="Wingdings" panose="05000000000000000000" pitchFamily="2" charset="2"/>
              <a:buChar char="Ø"/>
            </a:pPr>
            <a:r>
              <a:rPr lang="hr-HR" b="1" dirty="0">
                <a:solidFill>
                  <a:srgbClr val="002060"/>
                </a:solidFill>
              </a:rPr>
              <a:t>demografska</a:t>
            </a:r>
            <a:r>
              <a:rPr lang="hr-HR" dirty="0">
                <a:solidFill>
                  <a:srgbClr val="002060"/>
                </a:solidFill>
              </a:rPr>
              <a:t> i </a:t>
            </a:r>
            <a:r>
              <a:rPr lang="hr-HR" b="1" dirty="0">
                <a:solidFill>
                  <a:srgbClr val="002060"/>
                </a:solidFill>
              </a:rPr>
              <a:t>gospodarska revitalizacija</a:t>
            </a:r>
          </a:p>
          <a:p>
            <a:pPr>
              <a:lnSpc>
                <a:spcPct val="150000"/>
              </a:lnSpc>
              <a:buSzPct val="70000"/>
              <a:buFont typeface="Wingdings" panose="05000000000000000000" pitchFamily="2" charset="2"/>
              <a:buChar char="Ø"/>
            </a:pPr>
            <a:r>
              <a:rPr lang="hr-HR" b="1" dirty="0" err="1">
                <a:solidFill>
                  <a:srgbClr val="002060"/>
                </a:solidFill>
              </a:rPr>
              <a:t>samoodrživost</a:t>
            </a:r>
            <a:r>
              <a:rPr lang="hr-HR" dirty="0">
                <a:solidFill>
                  <a:srgbClr val="002060"/>
                </a:solidFill>
              </a:rPr>
              <a:t> i </a:t>
            </a:r>
            <a:r>
              <a:rPr lang="hr-HR" b="1" dirty="0">
                <a:solidFill>
                  <a:srgbClr val="002060"/>
                </a:solidFill>
              </a:rPr>
              <a:t>samodostatnost</a:t>
            </a:r>
            <a:r>
              <a:rPr lang="hr-HR" dirty="0">
                <a:solidFill>
                  <a:srgbClr val="002060"/>
                </a:solidFill>
              </a:rPr>
              <a:t> na principima „pametnih otoka”	</a:t>
            </a:r>
          </a:p>
          <a:p>
            <a:pPr>
              <a:lnSpc>
                <a:spcPct val="150000"/>
              </a:lnSpc>
              <a:buSzPct val="70000"/>
              <a:buFont typeface="Wingdings" panose="05000000000000000000" pitchFamily="2" charset="2"/>
              <a:buChar char="Ø"/>
            </a:pPr>
            <a:r>
              <a:rPr lang="hr-HR" b="1" dirty="0">
                <a:solidFill>
                  <a:srgbClr val="002060"/>
                </a:solidFill>
              </a:rPr>
              <a:t>poticaj malim</a:t>
            </a:r>
            <a:r>
              <a:rPr lang="hr-HR" dirty="0">
                <a:solidFill>
                  <a:srgbClr val="002060"/>
                </a:solidFill>
              </a:rPr>
              <a:t> i </a:t>
            </a:r>
            <a:r>
              <a:rPr lang="hr-HR" b="1" dirty="0">
                <a:solidFill>
                  <a:srgbClr val="002060"/>
                </a:solidFill>
              </a:rPr>
              <a:t>povremeno nastanjenim otocima  </a:t>
            </a:r>
            <a:r>
              <a:rPr lang="hr-HR" dirty="0">
                <a:solidFill>
                  <a:srgbClr val="002060"/>
                </a:solidFill>
              </a:rPr>
              <a:t>											</a:t>
            </a:r>
          </a:p>
        </p:txBody>
      </p:sp>
    </p:spTree>
    <p:extLst>
      <p:ext uri="{BB962C8B-B14F-4D97-AF65-F5344CB8AC3E}">
        <p14:creationId xmlns:p14="http://schemas.microsoft.com/office/powerpoint/2010/main" val="1999340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2264</TotalTime>
  <Words>2298</Words>
  <Application>Microsoft Office PowerPoint</Application>
  <PresentationFormat>Widescreen</PresentationFormat>
  <Paragraphs>464</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Symbol</vt:lpstr>
      <vt:lpstr>Times New Roman</vt:lpstr>
      <vt:lpstr>VladaRHSerif Reg</vt:lpstr>
      <vt:lpstr>Wingdings</vt:lpstr>
      <vt:lpstr>Office Theme</vt:lpstr>
      <vt:lpstr>NOVE POLITIKE RAZVOJA OTOKA Gabrijela Žalac, ministrica </vt:lpstr>
      <vt:lpstr>Zakon o otocima</vt:lpstr>
      <vt:lpstr>Područje otoka</vt:lpstr>
      <vt:lpstr>Zakon o otocima iz 1999. </vt:lpstr>
      <vt:lpstr>PowerPoint Presentation</vt:lpstr>
      <vt:lpstr> Sveukupna ulaganja u otoke 2004.-2017.  (po temama) </vt:lpstr>
      <vt:lpstr>Ulaganje Uprave za otoke 1995.-2017.</vt:lpstr>
      <vt:lpstr>Novi Zakon o otocima </vt:lpstr>
      <vt:lpstr>Ciljevi novog Zakona o otocima </vt:lpstr>
      <vt:lpstr>Novi Zakon o otocima </vt:lpstr>
      <vt:lpstr>Novi Zakon o otocima</vt:lpstr>
      <vt:lpstr>PowerPoint Presentation</vt:lpstr>
      <vt:lpstr>Mogućnosti korištenja raspoloživih sredstava za otoke  iz fondova EU</vt:lpstr>
      <vt:lpstr>Mogućnosti korištenja raspoloživih sredstava za otoke  iz fondova EU</vt:lpstr>
      <vt:lpstr>OSTALE Mogućnosti korištenja sredstava iz fondova EU za otoke </vt:lpstr>
      <vt:lpstr> OSTALE Mogućnosti korištenja sredstava iz fondova EU za otoke </vt:lpstr>
      <vt:lpstr>OSTALE Mogućnosti korištenja sredstava iz fondova EU za otoke </vt:lpstr>
      <vt:lpstr>Ugovoreno iz OPKK u projekte na otocima 2014. – 8/2018.</vt:lpstr>
      <vt:lpstr>Otočna politika nakon 2020. godine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Marija Mioč</dc:creator>
  <cp:lastModifiedBy>Tajana Huzak</cp:lastModifiedBy>
  <cp:revision>300</cp:revision>
  <cp:lastPrinted>2018-09-10T14:22:10Z</cp:lastPrinted>
  <dcterms:created xsi:type="dcterms:W3CDTF">2018-04-20T12:21:35Z</dcterms:created>
  <dcterms:modified xsi:type="dcterms:W3CDTF">2018-09-10T14:30:35Z</dcterms:modified>
</cp:coreProperties>
</file>